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3"/>
  </p:sldMasterIdLst>
  <p:notesMasterIdLst>
    <p:notesMasterId r:id="rId108"/>
  </p:notesMasterIdLst>
  <p:handoutMasterIdLst>
    <p:handoutMasterId r:id="rId109"/>
  </p:handoutMasterIdLst>
  <p:sldIdLst>
    <p:sldId id="413" r:id="rId4"/>
    <p:sldId id="387" r:id="rId5"/>
    <p:sldId id="409" r:id="rId6"/>
    <p:sldId id="257" r:id="rId7"/>
    <p:sldId id="259" r:id="rId8"/>
    <p:sldId id="260" r:id="rId9"/>
    <p:sldId id="261" r:id="rId10"/>
    <p:sldId id="262" r:id="rId11"/>
    <p:sldId id="263" r:id="rId12"/>
    <p:sldId id="266" r:id="rId13"/>
    <p:sldId id="388" r:id="rId14"/>
    <p:sldId id="389" r:id="rId15"/>
    <p:sldId id="390" r:id="rId16"/>
    <p:sldId id="410" r:id="rId17"/>
    <p:sldId id="411" r:id="rId18"/>
    <p:sldId id="412" r:id="rId19"/>
    <p:sldId id="267" r:id="rId20"/>
    <p:sldId id="270" r:id="rId21"/>
    <p:sldId id="273" r:id="rId22"/>
    <p:sldId id="272" r:id="rId23"/>
    <p:sldId id="274" r:id="rId24"/>
    <p:sldId id="275" r:id="rId25"/>
    <p:sldId id="277" r:id="rId26"/>
    <p:sldId id="278" r:id="rId27"/>
    <p:sldId id="280" r:id="rId28"/>
    <p:sldId id="281" r:id="rId29"/>
    <p:sldId id="283" r:id="rId30"/>
    <p:sldId id="285" r:id="rId31"/>
    <p:sldId id="286" r:id="rId32"/>
    <p:sldId id="287" r:id="rId33"/>
    <p:sldId id="288" r:id="rId34"/>
    <p:sldId id="391" r:id="rId35"/>
    <p:sldId id="392" r:id="rId36"/>
    <p:sldId id="289" r:id="rId37"/>
    <p:sldId id="291" r:id="rId38"/>
    <p:sldId id="292" r:id="rId39"/>
    <p:sldId id="293" r:id="rId40"/>
    <p:sldId id="295" r:id="rId41"/>
    <p:sldId id="296" r:id="rId42"/>
    <p:sldId id="297" r:id="rId43"/>
    <p:sldId id="299" r:id="rId44"/>
    <p:sldId id="301" r:id="rId45"/>
    <p:sldId id="302" r:id="rId46"/>
    <p:sldId id="303" r:id="rId47"/>
    <p:sldId id="393" r:id="rId48"/>
    <p:sldId id="304" r:id="rId49"/>
    <p:sldId id="394" r:id="rId50"/>
    <p:sldId id="305" r:id="rId51"/>
    <p:sldId id="306" r:id="rId52"/>
    <p:sldId id="308" r:id="rId53"/>
    <p:sldId id="309" r:id="rId54"/>
    <p:sldId id="310" r:id="rId55"/>
    <p:sldId id="311" r:id="rId56"/>
    <p:sldId id="312" r:id="rId57"/>
    <p:sldId id="314" r:id="rId58"/>
    <p:sldId id="395" r:id="rId59"/>
    <p:sldId id="316" r:id="rId60"/>
    <p:sldId id="317" r:id="rId61"/>
    <p:sldId id="398" r:id="rId62"/>
    <p:sldId id="399" r:id="rId63"/>
    <p:sldId id="400" r:id="rId64"/>
    <p:sldId id="401" r:id="rId65"/>
    <p:sldId id="402" r:id="rId66"/>
    <p:sldId id="318" r:id="rId67"/>
    <p:sldId id="319" r:id="rId68"/>
    <p:sldId id="320" r:id="rId69"/>
    <p:sldId id="321" r:id="rId70"/>
    <p:sldId id="323" r:id="rId71"/>
    <p:sldId id="324" r:id="rId72"/>
    <p:sldId id="325" r:id="rId73"/>
    <p:sldId id="326" r:id="rId74"/>
    <p:sldId id="327" r:id="rId75"/>
    <p:sldId id="328" r:id="rId76"/>
    <p:sldId id="330" r:id="rId77"/>
    <p:sldId id="331" r:id="rId78"/>
    <p:sldId id="332" r:id="rId79"/>
    <p:sldId id="333" r:id="rId80"/>
    <p:sldId id="334" r:id="rId81"/>
    <p:sldId id="339" r:id="rId82"/>
    <p:sldId id="340" r:id="rId83"/>
    <p:sldId id="342" r:id="rId84"/>
    <p:sldId id="343" r:id="rId85"/>
    <p:sldId id="345" r:id="rId86"/>
    <p:sldId id="348" r:id="rId87"/>
    <p:sldId id="349" r:id="rId88"/>
    <p:sldId id="351" r:id="rId89"/>
    <p:sldId id="352" r:id="rId90"/>
    <p:sldId id="353" r:id="rId91"/>
    <p:sldId id="355" r:id="rId92"/>
    <p:sldId id="357" r:id="rId93"/>
    <p:sldId id="359" r:id="rId94"/>
    <p:sldId id="364" r:id="rId95"/>
    <p:sldId id="366" r:id="rId96"/>
    <p:sldId id="370" r:id="rId97"/>
    <p:sldId id="372" r:id="rId98"/>
    <p:sldId id="374" r:id="rId99"/>
    <p:sldId id="375" r:id="rId100"/>
    <p:sldId id="377" r:id="rId101"/>
    <p:sldId id="403" r:id="rId102"/>
    <p:sldId id="404" r:id="rId103"/>
    <p:sldId id="405" r:id="rId104"/>
    <p:sldId id="406" r:id="rId105"/>
    <p:sldId id="382" r:id="rId106"/>
    <p:sldId id="383"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5946" autoAdjust="0"/>
  </p:normalViewPr>
  <p:slideViewPr>
    <p:cSldViewPr>
      <p:cViewPr>
        <p:scale>
          <a:sx n="91" d="100"/>
          <a:sy n="91" d="100"/>
        </p:scale>
        <p:origin x="-564"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9118"/>
    </p:cViewPr>
  </p:sorterViewPr>
  <p:notesViewPr>
    <p:cSldViewPr>
      <p:cViewPr varScale="1">
        <p:scale>
          <a:sx n="71" d="100"/>
          <a:sy n="71" d="100"/>
        </p:scale>
        <p:origin x="-2726"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handoutMaster" Target="handoutMasters/handout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28D553-921C-4381-AFC7-882C8D23B6B2}" type="datetimeFigureOut">
              <a:rPr lang="en-US" smtClean="0"/>
              <a:t>12/15/2017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794355-95AE-42FB-A4B9-6650A126D432}" type="slidenum">
              <a:rPr lang="en-US" smtClean="0"/>
              <a:t>‹#›</a:t>
            </a:fld>
            <a:endParaRPr lang="en-US"/>
          </a:p>
        </p:txBody>
      </p:sp>
    </p:spTree>
    <p:extLst>
      <p:ext uri="{BB962C8B-B14F-4D97-AF65-F5344CB8AC3E}">
        <p14:creationId xmlns:p14="http://schemas.microsoft.com/office/powerpoint/2010/main" val="3902383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8132CE-365A-4B4B-9CE0-7F43FAE32B89}" type="datetimeFigureOut">
              <a:rPr lang="en-US" smtClean="0"/>
              <a:t>12/15/2017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AE39E0-4D1E-4973-B345-A2904DD59CE4}" type="slidenum">
              <a:rPr lang="en-US" smtClean="0"/>
              <a:t>‹#›</a:t>
            </a:fld>
            <a:endParaRPr lang="en-US"/>
          </a:p>
        </p:txBody>
      </p:sp>
    </p:spTree>
    <p:extLst>
      <p:ext uri="{BB962C8B-B14F-4D97-AF65-F5344CB8AC3E}">
        <p14:creationId xmlns:p14="http://schemas.microsoft.com/office/powerpoint/2010/main" val="2531867970"/>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E39E0-4D1E-4973-B345-A2904DD59CE4}" type="slidenum">
              <a:rPr lang="en-US" smtClean="0"/>
              <a:t>1</a:t>
            </a:fld>
            <a:endParaRPr lang="en-US"/>
          </a:p>
        </p:txBody>
      </p:sp>
    </p:spTree>
    <p:extLst>
      <p:ext uri="{BB962C8B-B14F-4D97-AF65-F5344CB8AC3E}">
        <p14:creationId xmlns:p14="http://schemas.microsoft.com/office/powerpoint/2010/main" val="4145553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10</a:t>
            </a:fld>
            <a:endParaRPr lang="en-US"/>
          </a:p>
        </p:txBody>
      </p:sp>
    </p:spTree>
    <p:extLst>
      <p:ext uri="{BB962C8B-B14F-4D97-AF65-F5344CB8AC3E}">
        <p14:creationId xmlns:p14="http://schemas.microsoft.com/office/powerpoint/2010/main" val="33650426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100</a:t>
            </a:fld>
            <a:endParaRPr lang="en-US"/>
          </a:p>
        </p:txBody>
      </p:sp>
    </p:spTree>
    <p:extLst>
      <p:ext uri="{BB962C8B-B14F-4D97-AF65-F5344CB8AC3E}">
        <p14:creationId xmlns:p14="http://schemas.microsoft.com/office/powerpoint/2010/main" val="1198133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101</a:t>
            </a:fld>
            <a:endParaRPr lang="en-US"/>
          </a:p>
        </p:txBody>
      </p:sp>
    </p:spTree>
    <p:extLst>
      <p:ext uri="{BB962C8B-B14F-4D97-AF65-F5344CB8AC3E}">
        <p14:creationId xmlns:p14="http://schemas.microsoft.com/office/powerpoint/2010/main" val="27136623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102</a:t>
            </a:fld>
            <a:endParaRPr lang="en-US"/>
          </a:p>
        </p:txBody>
      </p:sp>
    </p:spTree>
    <p:extLst>
      <p:ext uri="{BB962C8B-B14F-4D97-AF65-F5344CB8AC3E}">
        <p14:creationId xmlns:p14="http://schemas.microsoft.com/office/powerpoint/2010/main" val="25668190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103</a:t>
            </a:fld>
            <a:endParaRPr lang="en-US"/>
          </a:p>
        </p:txBody>
      </p:sp>
    </p:spTree>
    <p:extLst>
      <p:ext uri="{BB962C8B-B14F-4D97-AF65-F5344CB8AC3E}">
        <p14:creationId xmlns:p14="http://schemas.microsoft.com/office/powerpoint/2010/main" val="30015980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104</a:t>
            </a:fld>
            <a:endParaRPr lang="en-US"/>
          </a:p>
        </p:txBody>
      </p:sp>
    </p:spTree>
    <p:extLst>
      <p:ext uri="{BB962C8B-B14F-4D97-AF65-F5344CB8AC3E}">
        <p14:creationId xmlns:p14="http://schemas.microsoft.com/office/powerpoint/2010/main" val="1917162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11</a:t>
            </a:fld>
            <a:endParaRPr lang="en-US"/>
          </a:p>
        </p:txBody>
      </p:sp>
    </p:spTree>
    <p:extLst>
      <p:ext uri="{BB962C8B-B14F-4D97-AF65-F5344CB8AC3E}">
        <p14:creationId xmlns:p14="http://schemas.microsoft.com/office/powerpoint/2010/main" val="3833684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12</a:t>
            </a:fld>
            <a:endParaRPr lang="en-US"/>
          </a:p>
        </p:txBody>
      </p:sp>
    </p:spTree>
    <p:extLst>
      <p:ext uri="{BB962C8B-B14F-4D97-AF65-F5344CB8AC3E}">
        <p14:creationId xmlns:p14="http://schemas.microsoft.com/office/powerpoint/2010/main" val="2096794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13</a:t>
            </a:fld>
            <a:endParaRPr lang="en-US"/>
          </a:p>
        </p:txBody>
      </p:sp>
    </p:spTree>
    <p:extLst>
      <p:ext uri="{BB962C8B-B14F-4D97-AF65-F5344CB8AC3E}">
        <p14:creationId xmlns:p14="http://schemas.microsoft.com/office/powerpoint/2010/main" val="3089231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E39E0-4D1E-4973-B345-A2904DD59CE4}" type="slidenum">
              <a:rPr lang="en-US" smtClean="0"/>
              <a:t>14</a:t>
            </a:fld>
            <a:endParaRPr lang="en-US"/>
          </a:p>
        </p:txBody>
      </p:sp>
    </p:spTree>
    <p:extLst>
      <p:ext uri="{BB962C8B-B14F-4D97-AF65-F5344CB8AC3E}">
        <p14:creationId xmlns:p14="http://schemas.microsoft.com/office/powerpoint/2010/main" val="3685762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E39E0-4D1E-4973-B345-A2904DD59CE4}" type="slidenum">
              <a:rPr lang="en-US" smtClean="0"/>
              <a:t>15</a:t>
            </a:fld>
            <a:endParaRPr lang="en-US"/>
          </a:p>
        </p:txBody>
      </p:sp>
    </p:spTree>
    <p:extLst>
      <p:ext uri="{BB962C8B-B14F-4D97-AF65-F5344CB8AC3E}">
        <p14:creationId xmlns:p14="http://schemas.microsoft.com/office/powerpoint/2010/main" val="3315547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E39E0-4D1E-4973-B345-A2904DD59CE4}" type="slidenum">
              <a:rPr lang="en-US" smtClean="0"/>
              <a:t>16</a:t>
            </a:fld>
            <a:endParaRPr lang="en-US"/>
          </a:p>
        </p:txBody>
      </p:sp>
    </p:spTree>
    <p:extLst>
      <p:ext uri="{BB962C8B-B14F-4D97-AF65-F5344CB8AC3E}">
        <p14:creationId xmlns:p14="http://schemas.microsoft.com/office/powerpoint/2010/main" val="121569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17</a:t>
            </a:fld>
            <a:endParaRPr lang="en-US"/>
          </a:p>
        </p:txBody>
      </p:sp>
    </p:spTree>
    <p:extLst>
      <p:ext uri="{BB962C8B-B14F-4D97-AF65-F5344CB8AC3E}">
        <p14:creationId xmlns:p14="http://schemas.microsoft.com/office/powerpoint/2010/main" val="840806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18</a:t>
            </a:fld>
            <a:endParaRPr lang="en-US"/>
          </a:p>
        </p:txBody>
      </p:sp>
    </p:spTree>
    <p:extLst>
      <p:ext uri="{BB962C8B-B14F-4D97-AF65-F5344CB8AC3E}">
        <p14:creationId xmlns:p14="http://schemas.microsoft.com/office/powerpoint/2010/main" val="834229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19</a:t>
            </a:fld>
            <a:endParaRPr lang="en-US"/>
          </a:p>
        </p:txBody>
      </p:sp>
    </p:spTree>
    <p:extLst>
      <p:ext uri="{BB962C8B-B14F-4D97-AF65-F5344CB8AC3E}">
        <p14:creationId xmlns:p14="http://schemas.microsoft.com/office/powerpoint/2010/main" val="4273384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AE39E0-4D1E-4973-B345-A2904DD59CE4}" type="slidenum">
              <a:rPr lang="en-US" smtClean="0"/>
              <a:t>2</a:t>
            </a:fld>
            <a:endParaRPr lang="en-US"/>
          </a:p>
        </p:txBody>
      </p:sp>
    </p:spTree>
    <p:extLst>
      <p:ext uri="{BB962C8B-B14F-4D97-AF65-F5344CB8AC3E}">
        <p14:creationId xmlns:p14="http://schemas.microsoft.com/office/powerpoint/2010/main" val="3769084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20</a:t>
            </a:fld>
            <a:endParaRPr lang="en-US"/>
          </a:p>
        </p:txBody>
      </p:sp>
    </p:spTree>
    <p:extLst>
      <p:ext uri="{BB962C8B-B14F-4D97-AF65-F5344CB8AC3E}">
        <p14:creationId xmlns:p14="http://schemas.microsoft.com/office/powerpoint/2010/main" val="4117119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21</a:t>
            </a:fld>
            <a:endParaRPr lang="en-US"/>
          </a:p>
        </p:txBody>
      </p:sp>
    </p:spTree>
    <p:extLst>
      <p:ext uri="{BB962C8B-B14F-4D97-AF65-F5344CB8AC3E}">
        <p14:creationId xmlns:p14="http://schemas.microsoft.com/office/powerpoint/2010/main" val="2898833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22</a:t>
            </a:fld>
            <a:endParaRPr lang="en-US"/>
          </a:p>
        </p:txBody>
      </p:sp>
    </p:spTree>
    <p:extLst>
      <p:ext uri="{BB962C8B-B14F-4D97-AF65-F5344CB8AC3E}">
        <p14:creationId xmlns:p14="http://schemas.microsoft.com/office/powerpoint/2010/main" val="2015984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23</a:t>
            </a:fld>
            <a:endParaRPr lang="en-US"/>
          </a:p>
        </p:txBody>
      </p:sp>
    </p:spTree>
    <p:extLst>
      <p:ext uri="{BB962C8B-B14F-4D97-AF65-F5344CB8AC3E}">
        <p14:creationId xmlns:p14="http://schemas.microsoft.com/office/powerpoint/2010/main" val="569281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24</a:t>
            </a:fld>
            <a:endParaRPr lang="en-US"/>
          </a:p>
        </p:txBody>
      </p:sp>
    </p:spTree>
    <p:extLst>
      <p:ext uri="{BB962C8B-B14F-4D97-AF65-F5344CB8AC3E}">
        <p14:creationId xmlns:p14="http://schemas.microsoft.com/office/powerpoint/2010/main" val="2583715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25</a:t>
            </a:fld>
            <a:endParaRPr lang="en-US"/>
          </a:p>
        </p:txBody>
      </p:sp>
    </p:spTree>
    <p:extLst>
      <p:ext uri="{BB962C8B-B14F-4D97-AF65-F5344CB8AC3E}">
        <p14:creationId xmlns:p14="http://schemas.microsoft.com/office/powerpoint/2010/main" val="930692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26</a:t>
            </a:fld>
            <a:endParaRPr lang="en-US"/>
          </a:p>
        </p:txBody>
      </p:sp>
    </p:spTree>
    <p:extLst>
      <p:ext uri="{BB962C8B-B14F-4D97-AF65-F5344CB8AC3E}">
        <p14:creationId xmlns:p14="http://schemas.microsoft.com/office/powerpoint/2010/main" val="577321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27</a:t>
            </a:fld>
            <a:endParaRPr lang="en-US"/>
          </a:p>
        </p:txBody>
      </p:sp>
    </p:spTree>
    <p:extLst>
      <p:ext uri="{BB962C8B-B14F-4D97-AF65-F5344CB8AC3E}">
        <p14:creationId xmlns:p14="http://schemas.microsoft.com/office/powerpoint/2010/main" val="2531627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28</a:t>
            </a:fld>
            <a:endParaRPr lang="en-US"/>
          </a:p>
        </p:txBody>
      </p:sp>
    </p:spTree>
    <p:extLst>
      <p:ext uri="{BB962C8B-B14F-4D97-AF65-F5344CB8AC3E}">
        <p14:creationId xmlns:p14="http://schemas.microsoft.com/office/powerpoint/2010/main" val="2599016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29</a:t>
            </a:fld>
            <a:endParaRPr lang="en-US"/>
          </a:p>
        </p:txBody>
      </p:sp>
    </p:spTree>
    <p:extLst>
      <p:ext uri="{BB962C8B-B14F-4D97-AF65-F5344CB8AC3E}">
        <p14:creationId xmlns:p14="http://schemas.microsoft.com/office/powerpoint/2010/main" val="237535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3</a:t>
            </a:fld>
            <a:endParaRPr lang="en-US"/>
          </a:p>
        </p:txBody>
      </p:sp>
    </p:spTree>
    <p:extLst>
      <p:ext uri="{BB962C8B-B14F-4D97-AF65-F5344CB8AC3E}">
        <p14:creationId xmlns:p14="http://schemas.microsoft.com/office/powerpoint/2010/main" val="460452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30</a:t>
            </a:fld>
            <a:endParaRPr lang="en-US"/>
          </a:p>
        </p:txBody>
      </p:sp>
    </p:spTree>
    <p:extLst>
      <p:ext uri="{BB962C8B-B14F-4D97-AF65-F5344CB8AC3E}">
        <p14:creationId xmlns:p14="http://schemas.microsoft.com/office/powerpoint/2010/main" val="2772304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31</a:t>
            </a:fld>
            <a:endParaRPr lang="en-US"/>
          </a:p>
        </p:txBody>
      </p:sp>
    </p:spTree>
    <p:extLst>
      <p:ext uri="{BB962C8B-B14F-4D97-AF65-F5344CB8AC3E}">
        <p14:creationId xmlns:p14="http://schemas.microsoft.com/office/powerpoint/2010/main" val="283155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32</a:t>
            </a:fld>
            <a:endParaRPr lang="en-US"/>
          </a:p>
        </p:txBody>
      </p:sp>
    </p:spTree>
    <p:extLst>
      <p:ext uri="{BB962C8B-B14F-4D97-AF65-F5344CB8AC3E}">
        <p14:creationId xmlns:p14="http://schemas.microsoft.com/office/powerpoint/2010/main" val="329725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AE39E0-4D1E-4973-B345-A2904DD59CE4}" type="slidenum">
              <a:rPr lang="en-US" smtClean="0"/>
              <a:t>33</a:t>
            </a:fld>
            <a:endParaRPr lang="en-US"/>
          </a:p>
        </p:txBody>
      </p:sp>
    </p:spTree>
    <p:extLst>
      <p:ext uri="{BB962C8B-B14F-4D97-AF65-F5344CB8AC3E}">
        <p14:creationId xmlns:p14="http://schemas.microsoft.com/office/powerpoint/2010/main" val="2168830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34</a:t>
            </a:fld>
            <a:endParaRPr lang="en-US"/>
          </a:p>
        </p:txBody>
      </p:sp>
    </p:spTree>
    <p:extLst>
      <p:ext uri="{BB962C8B-B14F-4D97-AF65-F5344CB8AC3E}">
        <p14:creationId xmlns:p14="http://schemas.microsoft.com/office/powerpoint/2010/main" val="2913113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35</a:t>
            </a:fld>
            <a:endParaRPr lang="en-US"/>
          </a:p>
        </p:txBody>
      </p:sp>
    </p:spTree>
    <p:extLst>
      <p:ext uri="{BB962C8B-B14F-4D97-AF65-F5344CB8AC3E}">
        <p14:creationId xmlns:p14="http://schemas.microsoft.com/office/powerpoint/2010/main" val="4135745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36</a:t>
            </a:fld>
            <a:endParaRPr lang="en-US"/>
          </a:p>
        </p:txBody>
      </p:sp>
    </p:spTree>
    <p:extLst>
      <p:ext uri="{BB962C8B-B14F-4D97-AF65-F5344CB8AC3E}">
        <p14:creationId xmlns:p14="http://schemas.microsoft.com/office/powerpoint/2010/main" val="3998148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37</a:t>
            </a:fld>
            <a:endParaRPr lang="en-US"/>
          </a:p>
        </p:txBody>
      </p:sp>
    </p:spTree>
    <p:extLst>
      <p:ext uri="{BB962C8B-B14F-4D97-AF65-F5344CB8AC3E}">
        <p14:creationId xmlns:p14="http://schemas.microsoft.com/office/powerpoint/2010/main" val="2882870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38</a:t>
            </a:fld>
            <a:endParaRPr lang="en-US"/>
          </a:p>
        </p:txBody>
      </p:sp>
    </p:spTree>
    <p:extLst>
      <p:ext uri="{BB962C8B-B14F-4D97-AF65-F5344CB8AC3E}">
        <p14:creationId xmlns:p14="http://schemas.microsoft.com/office/powerpoint/2010/main" val="2688091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39</a:t>
            </a:fld>
            <a:endParaRPr lang="en-US"/>
          </a:p>
        </p:txBody>
      </p:sp>
    </p:spTree>
    <p:extLst>
      <p:ext uri="{BB962C8B-B14F-4D97-AF65-F5344CB8AC3E}">
        <p14:creationId xmlns:p14="http://schemas.microsoft.com/office/powerpoint/2010/main" val="3821454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E4CEF2E7-CA2F-4ABA-80A2-2028CF90BB1C}" type="slidenum">
              <a:rPr lang="en-US" smtClean="0"/>
              <a:t>4</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54605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40</a:t>
            </a:fld>
            <a:endParaRPr lang="en-US"/>
          </a:p>
        </p:txBody>
      </p:sp>
    </p:spTree>
    <p:extLst>
      <p:ext uri="{BB962C8B-B14F-4D97-AF65-F5344CB8AC3E}">
        <p14:creationId xmlns:p14="http://schemas.microsoft.com/office/powerpoint/2010/main" val="2043928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41</a:t>
            </a:fld>
            <a:endParaRPr lang="en-US"/>
          </a:p>
        </p:txBody>
      </p:sp>
    </p:spTree>
    <p:extLst>
      <p:ext uri="{BB962C8B-B14F-4D97-AF65-F5344CB8AC3E}">
        <p14:creationId xmlns:p14="http://schemas.microsoft.com/office/powerpoint/2010/main" val="1097545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42</a:t>
            </a:fld>
            <a:endParaRPr lang="en-US"/>
          </a:p>
        </p:txBody>
      </p:sp>
    </p:spTree>
    <p:extLst>
      <p:ext uri="{BB962C8B-B14F-4D97-AF65-F5344CB8AC3E}">
        <p14:creationId xmlns:p14="http://schemas.microsoft.com/office/powerpoint/2010/main" val="22409163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43</a:t>
            </a:fld>
            <a:endParaRPr lang="en-US"/>
          </a:p>
        </p:txBody>
      </p:sp>
    </p:spTree>
    <p:extLst>
      <p:ext uri="{BB962C8B-B14F-4D97-AF65-F5344CB8AC3E}">
        <p14:creationId xmlns:p14="http://schemas.microsoft.com/office/powerpoint/2010/main" val="2197451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44</a:t>
            </a:fld>
            <a:endParaRPr lang="en-US"/>
          </a:p>
        </p:txBody>
      </p:sp>
    </p:spTree>
    <p:extLst>
      <p:ext uri="{BB962C8B-B14F-4D97-AF65-F5344CB8AC3E}">
        <p14:creationId xmlns:p14="http://schemas.microsoft.com/office/powerpoint/2010/main" val="22667447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45</a:t>
            </a:fld>
            <a:endParaRPr lang="en-US"/>
          </a:p>
        </p:txBody>
      </p:sp>
    </p:spTree>
    <p:extLst>
      <p:ext uri="{BB962C8B-B14F-4D97-AF65-F5344CB8AC3E}">
        <p14:creationId xmlns:p14="http://schemas.microsoft.com/office/powerpoint/2010/main" val="1697726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46</a:t>
            </a:fld>
            <a:endParaRPr lang="en-US"/>
          </a:p>
        </p:txBody>
      </p:sp>
    </p:spTree>
    <p:extLst>
      <p:ext uri="{BB962C8B-B14F-4D97-AF65-F5344CB8AC3E}">
        <p14:creationId xmlns:p14="http://schemas.microsoft.com/office/powerpoint/2010/main" val="18018084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47</a:t>
            </a:fld>
            <a:endParaRPr lang="en-US"/>
          </a:p>
        </p:txBody>
      </p:sp>
    </p:spTree>
    <p:extLst>
      <p:ext uri="{BB962C8B-B14F-4D97-AF65-F5344CB8AC3E}">
        <p14:creationId xmlns:p14="http://schemas.microsoft.com/office/powerpoint/2010/main" val="22130169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48</a:t>
            </a:fld>
            <a:endParaRPr lang="en-US"/>
          </a:p>
        </p:txBody>
      </p:sp>
    </p:spTree>
    <p:extLst>
      <p:ext uri="{BB962C8B-B14F-4D97-AF65-F5344CB8AC3E}">
        <p14:creationId xmlns:p14="http://schemas.microsoft.com/office/powerpoint/2010/main" val="3722336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49</a:t>
            </a:fld>
            <a:endParaRPr lang="en-US"/>
          </a:p>
        </p:txBody>
      </p:sp>
    </p:spTree>
    <p:extLst>
      <p:ext uri="{BB962C8B-B14F-4D97-AF65-F5344CB8AC3E}">
        <p14:creationId xmlns:p14="http://schemas.microsoft.com/office/powerpoint/2010/main" val="4194146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5</a:t>
            </a:fld>
            <a:endParaRPr lang="en-US"/>
          </a:p>
        </p:txBody>
      </p:sp>
    </p:spTree>
    <p:extLst>
      <p:ext uri="{BB962C8B-B14F-4D97-AF65-F5344CB8AC3E}">
        <p14:creationId xmlns:p14="http://schemas.microsoft.com/office/powerpoint/2010/main" val="634520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50</a:t>
            </a:fld>
            <a:endParaRPr lang="en-US"/>
          </a:p>
        </p:txBody>
      </p:sp>
    </p:spTree>
    <p:extLst>
      <p:ext uri="{BB962C8B-B14F-4D97-AF65-F5344CB8AC3E}">
        <p14:creationId xmlns:p14="http://schemas.microsoft.com/office/powerpoint/2010/main" val="1704740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51</a:t>
            </a:fld>
            <a:endParaRPr lang="en-US"/>
          </a:p>
        </p:txBody>
      </p:sp>
    </p:spTree>
    <p:extLst>
      <p:ext uri="{BB962C8B-B14F-4D97-AF65-F5344CB8AC3E}">
        <p14:creationId xmlns:p14="http://schemas.microsoft.com/office/powerpoint/2010/main" val="2678035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52</a:t>
            </a:fld>
            <a:endParaRPr lang="en-US"/>
          </a:p>
        </p:txBody>
      </p:sp>
    </p:spTree>
    <p:extLst>
      <p:ext uri="{BB962C8B-B14F-4D97-AF65-F5344CB8AC3E}">
        <p14:creationId xmlns:p14="http://schemas.microsoft.com/office/powerpoint/2010/main" val="3865018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53</a:t>
            </a:fld>
            <a:endParaRPr lang="en-US"/>
          </a:p>
        </p:txBody>
      </p:sp>
    </p:spTree>
    <p:extLst>
      <p:ext uri="{BB962C8B-B14F-4D97-AF65-F5344CB8AC3E}">
        <p14:creationId xmlns:p14="http://schemas.microsoft.com/office/powerpoint/2010/main" val="2203739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54</a:t>
            </a:fld>
            <a:endParaRPr lang="en-US"/>
          </a:p>
        </p:txBody>
      </p:sp>
    </p:spTree>
    <p:extLst>
      <p:ext uri="{BB962C8B-B14F-4D97-AF65-F5344CB8AC3E}">
        <p14:creationId xmlns:p14="http://schemas.microsoft.com/office/powerpoint/2010/main" val="2410766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55</a:t>
            </a:fld>
            <a:endParaRPr lang="en-US"/>
          </a:p>
        </p:txBody>
      </p:sp>
    </p:spTree>
    <p:extLst>
      <p:ext uri="{BB962C8B-B14F-4D97-AF65-F5344CB8AC3E}">
        <p14:creationId xmlns:p14="http://schemas.microsoft.com/office/powerpoint/2010/main" val="1590226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56</a:t>
            </a:fld>
            <a:endParaRPr lang="en-US"/>
          </a:p>
        </p:txBody>
      </p:sp>
    </p:spTree>
    <p:extLst>
      <p:ext uri="{BB962C8B-B14F-4D97-AF65-F5344CB8AC3E}">
        <p14:creationId xmlns:p14="http://schemas.microsoft.com/office/powerpoint/2010/main" val="40778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57</a:t>
            </a:fld>
            <a:endParaRPr lang="en-US"/>
          </a:p>
        </p:txBody>
      </p:sp>
    </p:spTree>
    <p:extLst>
      <p:ext uri="{BB962C8B-B14F-4D97-AF65-F5344CB8AC3E}">
        <p14:creationId xmlns:p14="http://schemas.microsoft.com/office/powerpoint/2010/main" val="7985836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58</a:t>
            </a:fld>
            <a:endParaRPr lang="en-US"/>
          </a:p>
        </p:txBody>
      </p:sp>
    </p:spTree>
    <p:extLst>
      <p:ext uri="{BB962C8B-B14F-4D97-AF65-F5344CB8AC3E}">
        <p14:creationId xmlns:p14="http://schemas.microsoft.com/office/powerpoint/2010/main" val="10206875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59</a:t>
            </a:fld>
            <a:endParaRPr lang="en-US"/>
          </a:p>
        </p:txBody>
      </p:sp>
    </p:spTree>
    <p:extLst>
      <p:ext uri="{BB962C8B-B14F-4D97-AF65-F5344CB8AC3E}">
        <p14:creationId xmlns:p14="http://schemas.microsoft.com/office/powerpoint/2010/main" val="2976523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6</a:t>
            </a:fld>
            <a:endParaRPr lang="en-US"/>
          </a:p>
        </p:txBody>
      </p:sp>
    </p:spTree>
    <p:extLst>
      <p:ext uri="{BB962C8B-B14F-4D97-AF65-F5344CB8AC3E}">
        <p14:creationId xmlns:p14="http://schemas.microsoft.com/office/powerpoint/2010/main" val="241840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60</a:t>
            </a:fld>
            <a:endParaRPr lang="en-US"/>
          </a:p>
        </p:txBody>
      </p:sp>
    </p:spTree>
    <p:extLst>
      <p:ext uri="{BB962C8B-B14F-4D97-AF65-F5344CB8AC3E}">
        <p14:creationId xmlns:p14="http://schemas.microsoft.com/office/powerpoint/2010/main" val="34044625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61</a:t>
            </a:fld>
            <a:endParaRPr lang="en-US"/>
          </a:p>
        </p:txBody>
      </p:sp>
    </p:spTree>
    <p:extLst>
      <p:ext uri="{BB962C8B-B14F-4D97-AF65-F5344CB8AC3E}">
        <p14:creationId xmlns:p14="http://schemas.microsoft.com/office/powerpoint/2010/main" val="12015404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62</a:t>
            </a:fld>
            <a:endParaRPr lang="en-US"/>
          </a:p>
        </p:txBody>
      </p:sp>
    </p:spTree>
    <p:extLst>
      <p:ext uri="{BB962C8B-B14F-4D97-AF65-F5344CB8AC3E}">
        <p14:creationId xmlns:p14="http://schemas.microsoft.com/office/powerpoint/2010/main" val="3992869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63</a:t>
            </a:fld>
            <a:endParaRPr lang="en-US"/>
          </a:p>
        </p:txBody>
      </p:sp>
    </p:spTree>
    <p:extLst>
      <p:ext uri="{BB962C8B-B14F-4D97-AF65-F5344CB8AC3E}">
        <p14:creationId xmlns:p14="http://schemas.microsoft.com/office/powerpoint/2010/main" val="454861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64</a:t>
            </a:fld>
            <a:endParaRPr lang="en-US"/>
          </a:p>
        </p:txBody>
      </p:sp>
    </p:spTree>
    <p:extLst>
      <p:ext uri="{BB962C8B-B14F-4D97-AF65-F5344CB8AC3E}">
        <p14:creationId xmlns:p14="http://schemas.microsoft.com/office/powerpoint/2010/main" val="14853272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65</a:t>
            </a:fld>
            <a:endParaRPr lang="en-US"/>
          </a:p>
        </p:txBody>
      </p:sp>
    </p:spTree>
    <p:extLst>
      <p:ext uri="{BB962C8B-B14F-4D97-AF65-F5344CB8AC3E}">
        <p14:creationId xmlns:p14="http://schemas.microsoft.com/office/powerpoint/2010/main" val="12503765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66</a:t>
            </a:fld>
            <a:endParaRPr lang="en-US"/>
          </a:p>
        </p:txBody>
      </p:sp>
    </p:spTree>
    <p:extLst>
      <p:ext uri="{BB962C8B-B14F-4D97-AF65-F5344CB8AC3E}">
        <p14:creationId xmlns:p14="http://schemas.microsoft.com/office/powerpoint/2010/main" val="30274963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67</a:t>
            </a:fld>
            <a:endParaRPr lang="en-US"/>
          </a:p>
        </p:txBody>
      </p:sp>
    </p:spTree>
    <p:extLst>
      <p:ext uri="{BB962C8B-B14F-4D97-AF65-F5344CB8AC3E}">
        <p14:creationId xmlns:p14="http://schemas.microsoft.com/office/powerpoint/2010/main" val="24487494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68</a:t>
            </a:fld>
            <a:endParaRPr lang="en-US"/>
          </a:p>
        </p:txBody>
      </p:sp>
    </p:spTree>
    <p:extLst>
      <p:ext uri="{BB962C8B-B14F-4D97-AF65-F5344CB8AC3E}">
        <p14:creationId xmlns:p14="http://schemas.microsoft.com/office/powerpoint/2010/main" val="19583157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69</a:t>
            </a:fld>
            <a:endParaRPr lang="en-US"/>
          </a:p>
        </p:txBody>
      </p:sp>
    </p:spTree>
    <p:extLst>
      <p:ext uri="{BB962C8B-B14F-4D97-AF65-F5344CB8AC3E}">
        <p14:creationId xmlns:p14="http://schemas.microsoft.com/office/powerpoint/2010/main" val="759062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7</a:t>
            </a:fld>
            <a:endParaRPr lang="en-US"/>
          </a:p>
        </p:txBody>
      </p:sp>
    </p:spTree>
    <p:extLst>
      <p:ext uri="{BB962C8B-B14F-4D97-AF65-F5344CB8AC3E}">
        <p14:creationId xmlns:p14="http://schemas.microsoft.com/office/powerpoint/2010/main" val="6903479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70</a:t>
            </a:fld>
            <a:endParaRPr lang="en-US"/>
          </a:p>
        </p:txBody>
      </p:sp>
    </p:spTree>
    <p:extLst>
      <p:ext uri="{BB962C8B-B14F-4D97-AF65-F5344CB8AC3E}">
        <p14:creationId xmlns:p14="http://schemas.microsoft.com/office/powerpoint/2010/main" val="35404959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71</a:t>
            </a:fld>
            <a:endParaRPr lang="en-US"/>
          </a:p>
        </p:txBody>
      </p:sp>
    </p:spTree>
    <p:extLst>
      <p:ext uri="{BB962C8B-B14F-4D97-AF65-F5344CB8AC3E}">
        <p14:creationId xmlns:p14="http://schemas.microsoft.com/office/powerpoint/2010/main" val="38067098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72</a:t>
            </a:fld>
            <a:endParaRPr lang="en-US"/>
          </a:p>
        </p:txBody>
      </p:sp>
    </p:spTree>
    <p:extLst>
      <p:ext uri="{BB962C8B-B14F-4D97-AF65-F5344CB8AC3E}">
        <p14:creationId xmlns:p14="http://schemas.microsoft.com/office/powerpoint/2010/main" val="27128336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73</a:t>
            </a:fld>
            <a:endParaRPr lang="en-US"/>
          </a:p>
        </p:txBody>
      </p:sp>
    </p:spTree>
    <p:extLst>
      <p:ext uri="{BB962C8B-B14F-4D97-AF65-F5344CB8AC3E}">
        <p14:creationId xmlns:p14="http://schemas.microsoft.com/office/powerpoint/2010/main" val="39157613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74</a:t>
            </a:fld>
            <a:endParaRPr lang="en-US"/>
          </a:p>
        </p:txBody>
      </p:sp>
    </p:spTree>
    <p:extLst>
      <p:ext uri="{BB962C8B-B14F-4D97-AF65-F5344CB8AC3E}">
        <p14:creationId xmlns:p14="http://schemas.microsoft.com/office/powerpoint/2010/main" val="40376858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75</a:t>
            </a:fld>
            <a:endParaRPr lang="en-US"/>
          </a:p>
        </p:txBody>
      </p:sp>
    </p:spTree>
    <p:extLst>
      <p:ext uri="{BB962C8B-B14F-4D97-AF65-F5344CB8AC3E}">
        <p14:creationId xmlns:p14="http://schemas.microsoft.com/office/powerpoint/2010/main" val="23357398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76</a:t>
            </a:fld>
            <a:endParaRPr lang="en-US"/>
          </a:p>
        </p:txBody>
      </p:sp>
    </p:spTree>
    <p:extLst>
      <p:ext uri="{BB962C8B-B14F-4D97-AF65-F5344CB8AC3E}">
        <p14:creationId xmlns:p14="http://schemas.microsoft.com/office/powerpoint/2010/main" val="13450412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77</a:t>
            </a:fld>
            <a:endParaRPr lang="en-US"/>
          </a:p>
        </p:txBody>
      </p:sp>
    </p:spTree>
    <p:extLst>
      <p:ext uri="{BB962C8B-B14F-4D97-AF65-F5344CB8AC3E}">
        <p14:creationId xmlns:p14="http://schemas.microsoft.com/office/powerpoint/2010/main" val="31205035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78</a:t>
            </a:fld>
            <a:endParaRPr lang="en-US"/>
          </a:p>
        </p:txBody>
      </p:sp>
    </p:spTree>
    <p:extLst>
      <p:ext uri="{BB962C8B-B14F-4D97-AF65-F5344CB8AC3E}">
        <p14:creationId xmlns:p14="http://schemas.microsoft.com/office/powerpoint/2010/main" val="371314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79</a:t>
            </a:fld>
            <a:endParaRPr lang="en-US"/>
          </a:p>
        </p:txBody>
      </p:sp>
    </p:spTree>
    <p:extLst>
      <p:ext uri="{BB962C8B-B14F-4D97-AF65-F5344CB8AC3E}">
        <p14:creationId xmlns:p14="http://schemas.microsoft.com/office/powerpoint/2010/main" val="2068443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8</a:t>
            </a:fld>
            <a:endParaRPr lang="en-US"/>
          </a:p>
        </p:txBody>
      </p:sp>
    </p:spTree>
    <p:extLst>
      <p:ext uri="{BB962C8B-B14F-4D97-AF65-F5344CB8AC3E}">
        <p14:creationId xmlns:p14="http://schemas.microsoft.com/office/powerpoint/2010/main" val="26426692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80</a:t>
            </a:fld>
            <a:endParaRPr lang="en-US"/>
          </a:p>
        </p:txBody>
      </p:sp>
    </p:spTree>
    <p:extLst>
      <p:ext uri="{BB962C8B-B14F-4D97-AF65-F5344CB8AC3E}">
        <p14:creationId xmlns:p14="http://schemas.microsoft.com/office/powerpoint/2010/main" val="10645363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81</a:t>
            </a:fld>
            <a:endParaRPr lang="en-US"/>
          </a:p>
        </p:txBody>
      </p:sp>
    </p:spTree>
    <p:extLst>
      <p:ext uri="{BB962C8B-B14F-4D97-AF65-F5344CB8AC3E}">
        <p14:creationId xmlns:p14="http://schemas.microsoft.com/office/powerpoint/2010/main" val="26096723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82</a:t>
            </a:fld>
            <a:endParaRPr lang="en-US"/>
          </a:p>
        </p:txBody>
      </p:sp>
    </p:spTree>
    <p:extLst>
      <p:ext uri="{BB962C8B-B14F-4D97-AF65-F5344CB8AC3E}">
        <p14:creationId xmlns:p14="http://schemas.microsoft.com/office/powerpoint/2010/main" val="9728422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83</a:t>
            </a:fld>
            <a:endParaRPr lang="en-US"/>
          </a:p>
        </p:txBody>
      </p:sp>
    </p:spTree>
    <p:extLst>
      <p:ext uri="{BB962C8B-B14F-4D97-AF65-F5344CB8AC3E}">
        <p14:creationId xmlns:p14="http://schemas.microsoft.com/office/powerpoint/2010/main" val="31235982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84</a:t>
            </a:fld>
            <a:endParaRPr lang="en-US"/>
          </a:p>
        </p:txBody>
      </p:sp>
    </p:spTree>
    <p:extLst>
      <p:ext uri="{BB962C8B-B14F-4D97-AF65-F5344CB8AC3E}">
        <p14:creationId xmlns:p14="http://schemas.microsoft.com/office/powerpoint/2010/main" val="2709382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85</a:t>
            </a:fld>
            <a:endParaRPr lang="en-US"/>
          </a:p>
        </p:txBody>
      </p:sp>
    </p:spTree>
    <p:extLst>
      <p:ext uri="{BB962C8B-B14F-4D97-AF65-F5344CB8AC3E}">
        <p14:creationId xmlns:p14="http://schemas.microsoft.com/office/powerpoint/2010/main" val="40442514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86</a:t>
            </a:fld>
            <a:endParaRPr lang="en-US"/>
          </a:p>
        </p:txBody>
      </p:sp>
    </p:spTree>
    <p:extLst>
      <p:ext uri="{BB962C8B-B14F-4D97-AF65-F5344CB8AC3E}">
        <p14:creationId xmlns:p14="http://schemas.microsoft.com/office/powerpoint/2010/main" val="9961868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87</a:t>
            </a:fld>
            <a:endParaRPr lang="en-US"/>
          </a:p>
        </p:txBody>
      </p:sp>
    </p:spTree>
    <p:extLst>
      <p:ext uri="{BB962C8B-B14F-4D97-AF65-F5344CB8AC3E}">
        <p14:creationId xmlns:p14="http://schemas.microsoft.com/office/powerpoint/2010/main" val="21699269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88</a:t>
            </a:fld>
            <a:endParaRPr lang="en-US"/>
          </a:p>
        </p:txBody>
      </p:sp>
    </p:spTree>
    <p:extLst>
      <p:ext uri="{BB962C8B-B14F-4D97-AF65-F5344CB8AC3E}">
        <p14:creationId xmlns:p14="http://schemas.microsoft.com/office/powerpoint/2010/main" val="26169308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89</a:t>
            </a:fld>
            <a:endParaRPr lang="en-US"/>
          </a:p>
        </p:txBody>
      </p:sp>
    </p:spTree>
    <p:extLst>
      <p:ext uri="{BB962C8B-B14F-4D97-AF65-F5344CB8AC3E}">
        <p14:creationId xmlns:p14="http://schemas.microsoft.com/office/powerpoint/2010/main" val="1719238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9</a:t>
            </a:fld>
            <a:endParaRPr lang="en-US"/>
          </a:p>
        </p:txBody>
      </p:sp>
    </p:spTree>
    <p:extLst>
      <p:ext uri="{BB962C8B-B14F-4D97-AF65-F5344CB8AC3E}">
        <p14:creationId xmlns:p14="http://schemas.microsoft.com/office/powerpoint/2010/main" val="21093783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90</a:t>
            </a:fld>
            <a:endParaRPr lang="en-US"/>
          </a:p>
        </p:txBody>
      </p:sp>
    </p:spTree>
    <p:extLst>
      <p:ext uri="{BB962C8B-B14F-4D97-AF65-F5344CB8AC3E}">
        <p14:creationId xmlns:p14="http://schemas.microsoft.com/office/powerpoint/2010/main" val="27821914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91</a:t>
            </a:fld>
            <a:endParaRPr lang="en-US"/>
          </a:p>
        </p:txBody>
      </p:sp>
    </p:spTree>
    <p:extLst>
      <p:ext uri="{BB962C8B-B14F-4D97-AF65-F5344CB8AC3E}">
        <p14:creationId xmlns:p14="http://schemas.microsoft.com/office/powerpoint/2010/main" val="614788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92</a:t>
            </a:fld>
            <a:endParaRPr lang="en-US"/>
          </a:p>
        </p:txBody>
      </p:sp>
    </p:spTree>
    <p:extLst>
      <p:ext uri="{BB962C8B-B14F-4D97-AF65-F5344CB8AC3E}">
        <p14:creationId xmlns:p14="http://schemas.microsoft.com/office/powerpoint/2010/main" val="40179918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93</a:t>
            </a:fld>
            <a:endParaRPr lang="en-US"/>
          </a:p>
        </p:txBody>
      </p:sp>
    </p:spTree>
    <p:extLst>
      <p:ext uri="{BB962C8B-B14F-4D97-AF65-F5344CB8AC3E}">
        <p14:creationId xmlns:p14="http://schemas.microsoft.com/office/powerpoint/2010/main" val="31624977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94</a:t>
            </a:fld>
            <a:endParaRPr lang="en-US"/>
          </a:p>
        </p:txBody>
      </p:sp>
    </p:spTree>
    <p:extLst>
      <p:ext uri="{BB962C8B-B14F-4D97-AF65-F5344CB8AC3E}">
        <p14:creationId xmlns:p14="http://schemas.microsoft.com/office/powerpoint/2010/main" val="29648704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95</a:t>
            </a:fld>
            <a:endParaRPr lang="en-US"/>
          </a:p>
        </p:txBody>
      </p:sp>
    </p:spTree>
    <p:extLst>
      <p:ext uri="{BB962C8B-B14F-4D97-AF65-F5344CB8AC3E}">
        <p14:creationId xmlns:p14="http://schemas.microsoft.com/office/powerpoint/2010/main" val="2537107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96</a:t>
            </a:fld>
            <a:endParaRPr lang="en-US"/>
          </a:p>
        </p:txBody>
      </p:sp>
    </p:spTree>
    <p:extLst>
      <p:ext uri="{BB962C8B-B14F-4D97-AF65-F5344CB8AC3E}">
        <p14:creationId xmlns:p14="http://schemas.microsoft.com/office/powerpoint/2010/main" val="1455849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97</a:t>
            </a:fld>
            <a:endParaRPr lang="en-US"/>
          </a:p>
        </p:txBody>
      </p:sp>
    </p:spTree>
    <p:extLst>
      <p:ext uri="{BB962C8B-B14F-4D97-AF65-F5344CB8AC3E}">
        <p14:creationId xmlns:p14="http://schemas.microsoft.com/office/powerpoint/2010/main" val="1750614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98</a:t>
            </a:fld>
            <a:endParaRPr lang="en-US"/>
          </a:p>
        </p:txBody>
      </p:sp>
    </p:spTree>
    <p:extLst>
      <p:ext uri="{BB962C8B-B14F-4D97-AF65-F5344CB8AC3E}">
        <p14:creationId xmlns:p14="http://schemas.microsoft.com/office/powerpoint/2010/main" val="22618023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AE39E0-4D1E-4973-B345-A2904DD59CE4}" type="slidenum">
              <a:rPr lang="en-US" smtClean="0"/>
              <a:t>99</a:t>
            </a:fld>
            <a:endParaRPr lang="en-US"/>
          </a:p>
        </p:txBody>
      </p:sp>
    </p:spTree>
    <p:extLst>
      <p:ext uri="{BB962C8B-B14F-4D97-AF65-F5344CB8AC3E}">
        <p14:creationId xmlns:p14="http://schemas.microsoft.com/office/powerpoint/2010/main" val="2476730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6"/>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chemeClr val="accent1"/>
              </a:gs>
              <a:gs pos="14000">
                <a:schemeClr val="accent1">
                  <a:lumMod val="60000"/>
                  <a:lumOff val="40000"/>
                </a:schemeClr>
              </a:gs>
              <a:gs pos="83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b="1" kern="1200">
              <a:solidFill>
                <a:schemeClr val="lt1"/>
              </a:solidFill>
              <a:latin typeface="+mn-lt"/>
              <a:ea typeface="+mn-ea"/>
              <a:cs typeface="+mn-cs"/>
            </a:endParaRPr>
          </a:p>
        </p:txBody>
      </p:sp>
      <p:sp>
        <p:nvSpPr>
          <p:cNvPr id="8" name="Freeform 7"/>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chemeClr val="accent1">
                  <a:alpha val="0"/>
                </a:schemeClr>
              </a:gs>
              <a:gs pos="57000">
                <a:schemeClr val="accent1">
                  <a:lumMod val="40000"/>
                  <a:lumOff val="60000"/>
                </a:schemeClr>
              </a:gs>
              <a:gs pos="100000">
                <a:schemeClr val="accent1">
                  <a:alpha val="0"/>
                </a:scheme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b="1" kern="1200">
              <a:solidFill>
                <a:schemeClr val="lt1"/>
              </a:solidFill>
              <a:latin typeface="+mn-lt"/>
              <a:ea typeface="+mn-ea"/>
              <a:cs typeface="+mn-cs"/>
            </a:endParaRPr>
          </a:p>
        </p:txBody>
      </p:sp>
      <p:sp>
        <p:nvSpPr>
          <p:cNvPr id="9" name="Freeform 8"/>
          <p:cNvSpPr/>
          <p:nvPr/>
        </p:nvSpPr>
        <p:spPr>
          <a:xfrm>
            <a:off x="0" y="5545932"/>
            <a:ext cx="9146383"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3">
                  <a:lumMod val="40000"/>
                  <a:lumOff val="60000"/>
                </a:schemeClr>
              </a:gs>
              <a:gs pos="50000">
                <a:schemeClr val="accent3"/>
              </a:gs>
              <a:gs pos="10000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b="1"/>
          </a:p>
        </p:txBody>
      </p:sp>
      <p:sp>
        <p:nvSpPr>
          <p:cNvPr id="2" name="Title 1"/>
          <p:cNvSpPr>
            <a:spLocks noGrp="1"/>
          </p:cNvSpPr>
          <p:nvPr>
            <p:ph type="ctrTitle"/>
          </p:nvPr>
        </p:nvSpPr>
        <p:spPr>
          <a:xfrm>
            <a:off x="4572000" y="1676400"/>
            <a:ext cx="3886200" cy="1524000"/>
          </a:xfrm>
        </p:spPr>
        <p:txBody>
          <a:bodyPr anchor="b" anchorCtr="0"/>
          <a:lstStyle>
            <a:lvl1pPr algn="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0" y="3203574"/>
            <a:ext cx="3886200" cy="1825625"/>
          </a:xfrm>
        </p:spPr>
        <p:txBody>
          <a:bodyPr>
            <a:normAutofit/>
          </a:bodyPr>
          <a:lstStyle>
            <a:lvl1pPr marL="0" indent="0" algn="l">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5262465"/>
            <a:ext cx="9144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30" y="5502670"/>
            <a:ext cx="9144066"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C4B900F-D6C5-4A0D-93EC-E1429B369201}" type="datetimeFigureOut">
              <a:rPr lang="en-US" smtClean="0"/>
              <a:t>12/15/2017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normAutofit/>
          </a:bodyPr>
          <a:lstStyle/>
          <a:p>
            <a:fld id="{0B46BB05-7244-4EFA-9569-CAF25ACDA05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B900F-D6C5-4A0D-93EC-E1429B369201}" type="datetimeFigureOut">
              <a:rPr lang="en-US" smtClean="0"/>
              <a:t>12/15/2017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6BB05-7244-4EFA-9569-CAF25ACDA05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B900F-D6C5-4A0D-93EC-E1429B369201}" type="datetimeFigureOut">
              <a:rPr lang="en-US" smtClean="0"/>
              <a:t>12/15/2017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6BB05-7244-4EFA-9569-CAF25ACDA05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600201"/>
            <a:ext cx="77724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C4B900F-D6C5-4A0D-93EC-E1429B369201}" type="datetimeFigureOut">
              <a:rPr lang="en-US" smtClean="0"/>
              <a:t>12/15/2017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6BB05-7244-4EFA-9569-CAF25ACDA05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Freeform 6"/>
          <p:cNvSpPr/>
          <p:nvPr/>
        </p:nvSpPr>
        <p:spPr>
          <a:xfrm>
            <a:off x="0" y="5545932"/>
            <a:ext cx="9146383"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1">
                  <a:lumMod val="40000"/>
                  <a:lumOff val="60000"/>
                </a:schemeClr>
              </a:gs>
              <a:gs pos="50000">
                <a:schemeClr val="accent1"/>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8" name="Freeform 7"/>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rgbClr val="000000"/>
              </a:gs>
              <a:gs pos="14000">
                <a:srgbClr val="333333"/>
              </a:gs>
              <a:gs pos="83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9" name="Freeform 8"/>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rgbClr val="000000">
                  <a:alpha val="0"/>
                </a:srgbClr>
              </a:gs>
              <a:gs pos="57000">
                <a:srgbClr val="4D4D4D"/>
              </a:gs>
              <a:gs pos="100000">
                <a:srgbClr val="000000">
                  <a:alpha val="0"/>
                </a:srgb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2" name="Title 1"/>
          <p:cNvSpPr>
            <a:spLocks noGrp="1"/>
          </p:cNvSpPr>
          <p:nvPr>
            <p:ph type="title"/>
          </p:nvPr>
        </p:nvSpPr>
        <p:spPr>
          <a:xfrm>
            <a:off x="722313" y="3633787"/>
            <a:ext cx="7772400" cy="1362075"/>
          </a:xfrm>
        </p:spPr>
        <p:txBody>
          <a:bodyPr anchor="t"/>
          <a:lstStyle>
            <a:lvl1pPr algn="l">
              <a:defRPr sz="40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2133600"/>
            <a:ext cx="7772400" cy="1500187"/>
          </a:xfrm>
        </p:spPr>
        <p:txBody>
          <a:bodyPr anchor="b"/>
          <a:lstStyle>
            <a:lvl1pPr marL="0" indent="0">
              <a:buNone/>
              <a:defRPr sz="200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Rectangle 9"/>
          <p:cNvSpPr/>
          <p:nvPr/>
        </p:nvSpPr>
        <p:spPr>
          <a:xfrm>
            <a:off x="0" y="5262465"/>
            <a:ext cx="9144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30" y="5502670"/>
            <a:ext cx="9144066"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C4B900F-D6C5-4A0D-93EC-E1429B369201}" type="datetimeFigureOut">
              <a:rPr lang="en-US" smtClean="0"/>
              <a:t>12/15/2017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6BB05-7244-4EFA-9569-CAF25ACDA05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10" name="Freeform 9"/>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C4B900F-D6C5-4A0D-93EC-E1429B369201}" type="datetimeFigureOut">
              <a:rPr lang="en-US" smtClean="0"/>
              <a:t>12/15/2017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6BB05-7244-4EFA-9569-CAF25ACDA056}" type="slidenum">
              <a:rPr lang="en-US" smtClean="0"/>
              <a:t>‹#›</a:t>
            </a:fld>
            <a:endParaRPr lang="en-US"/>
          </a:p>
        </p:txBody>
      </p:sp>
      <p:sp>
        <p:nvSpPr>
          <p:cNvPr id="13" name="Content Placeholder 12"/>
          <p:cNvSpPr>
            <a:spLocks noGrp="1"/>
          </p:cNvSpPr>
          <p:nvPr>
            <p:ph sz="quarter" idx="13"/>
          </p:nvPr>
        </p:nvSpPr>
        <p:spPr>
          <a:xfrm>
            <a:off x="685800" y="1536192"/>
            <a:ext cx="3657600"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4800600" y="1536192"/>
            <a:ext cx="3657600"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9"/>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1" name="Freeform 10"/>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3657600" cy="639762"/>
          </a:xfrm>
        </p:spPr>
        <p:txBody>
          <a:bodyPr anchor="b">
            <a:normAutofit/>
          </a:bodyPr>
          <a:lstStyle>
            <a:lvl1pPr marL="0" indent="0">
              <a:buNone/>
              <a:defRPr sz="2000" b="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535113"/>
            <a:ext cx="3657600" cy="639762"/>
          </a:xfrm>
        </p:spPr>
        <p:txBody>
          <a:bodyPr anchor="b">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Freeform 11"/>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fld id="{BC4B900F-D6C5-4A0D-93EC-E1429B369201}" type="datetimeFigureOut">
              <a:rPr lang="en-US" smtClean="0"/>
              <a:t>12/15/2017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46BB05-7244-4EFA-9569-CAF25ACDA056}" type="slidenum">
              <a:rPr lang="en-US" smtClean="0"/>
              <a:t>‹#›</a:t>
            </a:fld>
            <a:endParaRPr lang="en-US"/>
          </a:p>
        </p:txBody>
      </p:sp>
      <p:sp>
        <p:nvSpPr>
          <p:cNvPr id="15" name="Content Placeholder 14"/>
          <p:cNvSpPr>
            <a:spLocks noGrp="1"/>
          </p:cNvSpPr>
          <p:nvPr>
            <p:ph sz="quarter" idx="13"/>
          </p:nvPr>
        </p:nvSpPr>
        <p:spPr>
          <a:xfrm>
            <a:off x="685800" y="2209800"/>
            <a:ext cx="3657600" cy="320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Content Placeholder 16"/>
          <p:cNvSpPr>
            <a:spLocks noGrp="1"/>
          </p:cNvSpPr>
          <p:nvPr>
            <p:ph sz="quarter" idx="14"/>
          </p:nvPr>
        </p:nvSpPr>
        <p:spPr>
          <a:xfrm>
            <a:off x="4800600" y="2209800"/>
            <a:ext cx="3657600" cy="320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p:nvPr/>
        </p:nvSpPr>
        <p:spPr>
          <a:xfrm>
            <a:off x="1" y="5010151"/>
            <a:ext cx="7439025"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8" name="Freeform 7"/>
          <p:cNvSpPr/>
          <p:nvPr/>
        </p:nvSpPr>
        <p:spPr>
          <a:xfrm>
            <a:off x="0" y="4973410"/>
            <a:ext cx="7674867"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BC4B900F-D6C5-4A0D-93EC-E1429B369201}" type="datetimeFigureOut">
              <a:rPr lang="en-US" smtClean="0"/>
              <a:t>12/15/2017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46BB05-7244-4EFA-9569-CAF25ACDA05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reeform 4"/>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6" name="Freeform 5"/>
          <p:cNvSpPr/>
          <p:nvPr/>
        </p:nvSpPr>
        <p:spPr>
          <a:xfrm>
            <a:off x="0" y="5381627"/>
            <a:ext cx="3286124" cy="1207294"/>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96" y="534702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BC4B900F-D6C5-4A0D-93EC-E1429B369201}" type="datetimeFigureOut">
              <a:rPr lang="en-US" smtClean="0"/>
              <a:t>12/15/2017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46BB05-7244-4EFA-9569-CAF25ACDA05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7"/>
          <p:cNvSpPr/>
          <p:nvPr/>
        </p:nvSpPr>
        <p:spPr>
          <a:xfrm>
            <a:off x="1" y="5010151"/>
            <a:ext cx="7439025"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en-US" smtClean="0"/>
              <a:t>Click to edit Master title style</a:t>
            </a:r>
            <a:endParaRPr lang="en-US" dirty="0"/>
          </a:p>
        </p:txBody>
      </p:sp>
      <p:sp>
        <p:nvSpPr>
          <p:cNvPr id="10" name="Freeform 9"/>
          <p:cNvSpPr/>
          <p:nvPr/>
        </p:nvSpPr>
        <p:spPr>
          <a:xfrm>
            <a:off x="0" y="4973410"/>
            <a:ext cx="7674867"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C4B900F-D6C5-4A0D-93EC-E1429B369201}" type="datetimeFigureOut">
              <a:rPr lang="en-US" smtClean="0"/>
              <a:t>12/15/2017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6BB05-7244-4EFA-9569-CAF25ACDA056}" type="slidenum">
              <a:rPr lang="en-US" smtClean="0"/>
              <a:t>‹#›</a:t>
            </a:fld>
            <a:endParaRPr lang="en-US"/>
          </a:p>
        </p:txBody>
      </p:sp>
      <p:sp>
        <p:nvSpPr>
          <p:cNvPr id="13" name="Content Placeholder 12"/>
          <p:cNvSpPr>
            <a:spLocks noGrp="1"/>
          </p:cNvSpPr>
          <p:nvPr>
            <p:ph sz="quarter" idx="13"/>
          </p:nvPr>
        </p:nvSpPr>
        <p:spPr>
          <a:xfrm>
            <a:off x="4572000" y="609600"/>
            <a:ext cx="38862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Text Placeholder 13"/>
          <p:cNvSpPr>
            <a:spLocks noGrp="1"/>
          </p:cNvSpPr>
          <p:nvPr>
            <p:ph type="body" sz="quarter" idx="14"/>
          </p:nvPr>
        </p:nvSpPr>
        <p:spPr>
          <a:xfrm>
            <a:off x="676274" y="1527048"/>
            <a:ext cx="3383280" cy="329184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9" name="Freeform 8"/>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3" name="Picture Placeholder 2"/>
          <p:cNvSpPr>
            <a:spLocks noGrp="1"/>
          </p:cNvSpPr>
          <p:nvPr>
            <p:ph type="pic" idx="1"/>
          </p:nvPr>
        </p:nvSpPr>
        <p:spPr>
          <a:xfrm>
            <a:off x="4572000" y="609600"/>
            <a:ext cx="3886200" cy="4190999"/>
          </a:xfrm>
          <a:ln w="79375">
            <a:solidFill>
              <a:schemeClr val="tx1"/>
            </a:solidFill>
            <a:miter lim="800000"/>
          </a:ln>
          <a:effectLst>
            <a:outerShdw blurRad="50800" dist="38100" dir="5400000" algn="ctr" rotWithShape="0">
              <a:srgbClr val="000000">
                <a:alpha val="42000"/>
              </a:srgbClr>
            </a:outerShdw>
          </a:effectLst>
        </p:spPr>
        <p:txBody>
          <a:bodyPr>
            <a:normAutofit/>
          </a:bodyPr>
          <a:lstStyle>
            <a:lvl1pPr marL="0" indent="0" algn="ctr">
              <a:buNone/>
              <a:defRPr sz="25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Freeform 9"/>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C4B900F-D6C5-4A0D-93EC-E1429B369201}" type="datetimeFigureOut">
              <a:rPr lang="en-US" smtClean="0"/>
              <a:t>12/15/2017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6BB05-7244-4EFA-9569-CAF25ACDA056}" type="slidenum">
              <a:rPr lang="en-US" smtClean="0"/>
              <a:t>‹#›</a:t>
            </a:fld>
            <a:endParaRPr lang="en-US"/>
          </a:p>
        </p:txBody>
      </p:sp>
      <p:sp>
        <p:nvSpPr>
          <p:cNvPr id="14"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en-US" smtClean="0"/>
              <a:t>Click to edit Master title style</a:t>
            </a:r>
            <a:endParaRPr lang="en-US" dirty="0"/>
          </a:p>
        </p:txBody>
      </p:sp>
      <p:sp>
        <p:nvSpPr>
          <p:cNvPr id="15" name="Text Placeholder 14"/>
          <p:cNvSpPr>
            <a:spLocks noGrp="1"/>
          </p:cNvSpPr>
          <p:nvPr>
            <p:ph type="body" sz="quarter" idx="14"/>
          </p:nvPr>
        </p:nvSpPr>
        <p:spPr>
          <a:xfrm>
            <a:off x="676656" y="1524000"/>
            <a:ext cx="3381375" cy="329565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blipFill dpi="0" rotWithShape="1">
            <a:blip r:embed="rId13">
              <a:alphaModFix amt="15000"/>
            </a:blip>
            <a:srcRect/>
            <a:tile tx="0" ty="0" sx="76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85800" y="274638"/>
            <a:ext cx="7772400" cy="1143000"/>
          </a:xfrm>
          <a:prstGeom prst="rect">
            <a:avLst/>
          </a:prstGeom>
        </p:spPr>
        <p:txBody>
          <a:bodyPr vert="horz" lIns="0" tIns="45720" rIns="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1600200"/>
            <a:ext cx="7772400" cy="452596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00800" y="6416675"/>
            <a:ext cx="1981200" cy="365125"/>
          </a:xfrm>
          <a:prstGeom prst="rect">
            <a:avLst/>
          </a:prstGeom>
        </p:spPr>
        <p:txBody>
          <a:bodyPr vert="horz" lIns="0" tIns="45720" rIns="0" bIns="0" rtlCol="0" anchor="b" anchorCtr="0"/>
          <a:lstStyle>
            <a:lvl1pPr algn="r">
              <a:defRPr lang="en-US" sz="900" kern="1200" cap="all" spc="110" baseline="0" smtClean="0">
                <a:solidFill>
                  <a:srgbClr val="4D4D4D"/>
                </a:solidFill>
                <a:latin typeface="+mn-lt"/>
                <a:ea typeface="+mn-ea"/>
                <a:cs typeface="+mn-cs"/>
              </a:defRPr>
            </a:lvl1pPr>
          </a:lstStyle>
          <a:p>
            <a:fld id="{BC4B900F-D6C5-4A0D-93EC-E1429B369201}" type="datetimeFigureOut">
              <a:rPr lang="en-US" smtClean="0"/>
              <a:t>12/15/2017</a:t>
            </a:fld>
            <a:endParaRPr lang="en-US"/>
          </a:p>
        </p:txBody>
      </p:sp>
      <p:sp>
        <p:nvSpPr>
          <p:cNvPr id="5" name="Footer Placeholder 4"/>
          <p:cNvSpPr>
            <a:spLocks noGrp="1"/>
          </p:cNvSpPr>
          <p:nvPr>
            <p:ph type="ftr" sz="quarter" idx="3"/>
          </p:nvPr>
        </p:nvSpPr>
        <p:spPr>
          <a:xfrm>
            <a:off x="228600" y="6416675"/>
            <a:ext cx="2895600" cy="365125"/>
          </a:xfrm>
          <a:prstGeom prst="rect">
            <a:avLst/>
          </a:prstGeom>
        </p:spPr>
        <p:txBody>
          <a:bodyPr vert="horz" lIns="0" tIns="45720" rIns="0" bIns="0" rtlCol="0" anchor="b" anchorCtr="0"/>
          <a:lstStyle>
            <a:lvl1pPr algn="l">
              <a:defRPr sz="900" cap="all" spc="110" baseline="0">
                <a:solidFill>
                  <a:srgbClr val="4D4D4D"/>
                </a:solidFill>
              </a:defRPr>
            </a:lvl1pPr>
          </a:lstStyle>
          <a:p>
            <a:endParaRPr lang="en-US"/>
          </a:p>
        </p:txBody>
      </p:sp>
      <p:sp>
        <p:nvSpPr>
          <p:cNvPr id="6" name="Slide Number Placeholder 5"/>
          <p:cNvSpPr>
            <a:spLocks noGrp="1"/>
          </p:cNvSpPr>
          <p:nvPr>
            <p:ph type="sldNum" sz="quarter" idx="4"/>
          </p:nvPr>
        </p:nvSpPr>
        <p:spPr>
          <a:xfrm>
            <a:off x="8458200" y="6416675"/>
            <a:ext cx="457200" cy="365125"/>
          </a:xfrm>
          <a:prstGeom prst="rect">
            <a:avLst/>
          </a:prstGeom>
        </p:spPr>
        <p:txBody>
          <a:bodyPr vert="horz" lIns="0" tIns="45720" rIns="0" bIns="0" rtlCol="0" anchor="b" anchorCtr="0"/>
          <a:lstStyle>
            <a:lvl1pPr algn="r">
              <a:defRPr sz="1100" b="1" baseline="0">
                <a:solidFill>
                  <a:srgbClr val="4D4D4D"/>
                </a:solidFill>
              </a:defRPr>
            </a:lvl1pPr>
          </a:lstStyle>
          <a:p>
            <a:fld id="{0B46BB05-7244-4EFA-9569-CAF25ACDA056}"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www.sgvdotnet.org/"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bad code</a:t>
            </a:r>
            <a:endParaRPr lang="en-GB" dirty="0"/>
          </a:p>
        </p:txBody>
      </p:sp>
      <p:sp>
        <p:nvSpPr>
          <p:cNvPr id="6" name="Content Placeholder 5"/>
          <p:cNvSpPr>
            <a:spLocks noGrp="1"/>
          </p:cNvSpPr>
          <p:nvPr>
            <p:ph idx="1"/>
          </p:nvPr>
        </p:nvSpPr>
        <p:spPr/>
        <p:txBody>
          <a:bodyPr>
            <a:normAutofit fontScale="85000" lnSpcReduction="10000"/>
          </a:bodyPr>
          <a:lstStyle/>
          <a:p>
            <a:r>
              <a:rPr lang="en-US" dirty="0" smtClean="0"/>
              <a:t>Fragile : </a:t>
            </a:r>
            <a:r>
              <a:rPr lang="en-US" dirty="0"/>
              <a:t>Fragility is closely related to rigidity, but refers to software that tends to break in many places every time it is changed, even in areas that are conceptually unrelated. </a:t>
            </a:r>
            <a:endParaRPr lang="en-US" dirty="0" smtClean="0"/>
          </a:p>
          <a:p>
            <a:endParaRPr lang="en-US" dirty="0" smtClean="0"/>
          </a:p>
          <a:p>
            <a:r>
              <a:rPr lang="en-US" dirty="0" smtClean="0"/>
              <a:t>Rigid : </a:t>
            </a:r>
            <a:r>
              <a:rPr lang="en-US" dirty="0"/>
              <a:t>This refers to code being difficult to change. Code is tightly coupled</a:t>
            </a:r>
            <a:r>
              <a:rPr lang="en-US" dirty="0" smtClean="0"/>
              <a:t>.</a:t>
            </a:r>
          </a:p>
          <a:p>
            <a:endParaRPr lang="en-US" dirty="0" smtClean="0"/>
          </a:p>
          <a:p>
            <a:r>
              <a:rPr lang="en-US" dirty="0" smtClean="0"/>
              <a:t>Immobility : Refers </a:t>
            </a:r>
            <a:r>
              <a:rPr lang="en-US" dirty="0"/>
              <a:t>to the inability to reuse software from other parts of the system. </a:t>
            </a:r>
            <a:endParaRPr lang="en-US" dirty="0" smtClean="0"/>
          </a:p>
          <a:p>
            <a:endParaRPr lang="en-US" dirty="0" smtClean="0"/>
          </a:p>
          <a:p>
            <a:r>
              <a:rPr lang="en-US" dirty="0" smtClean="0"/>
              <a:t>Viscosity : </a:t>
            </a:r>
            <a:r>
              <a:rPr lang="en-US" dirty="0"/>
              <a:t>Viscosity is the resistance against making a change. From a design point of view, whenever we need to make a change we think it through and solve it the right way, or we can find a quick and dirty hack.</a:t>
            </a:r>
            <a:endParaRPr lang="en-GB" dirty="0"/>
          </a:p>
        </p:txBody>
      </p:sp>
      <p:pic>
        <p:nvPicPr>
          <p:cNvPr id="7"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634384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 Responsibility? </a:t>
            </a:r>
            <a:endParaRPr lang="en-US" dirty="0"/>
          </a:p>
        </p:txBody>
      </p:sp>
      <p:sp>
        <p:nvSpPr>
          <p:cNvPr id="3" name="Content Placeholder 2"/>
          <p:cNvSpPr>
            <a:spLocks noGrp="1"/>
          </p:cNvSpPr>
          <p:nvPr>
            <p:ph idx="1"/>
          </p:nvPr>
        </p:nvSpPr>
        <p:spPr/>
        <p:txBody>
          <a:bodyPr>
            <a:normAutofit lnSpcReduction="10000"/>
          </a:bodyPr>
          <a:lstStyle/>
          <a:p>
            <a:endParaRPr lang="en-US" dirty="0"/>
          </a:p>
          <a:p>
            <a:r>
              <a:rPr lang="en-US" sz="2800" b="1" dirty="0"/>
              <a:t>“a reason to change” </a:t>
            </a:r>
            <a:endParaRPr lang="en-US" sz="2800" dirty="0"/>
          </a:p>
          <a:p>
            <a:endParaRPr lang="en-US" sz="2800" dirty="0"/>
          </a:p>
          <a:p>
            <a:r>
              <a:rPr lang="en-US" sz="2800" b="1" dirty="0"/>
              <a:t>A difference in usage scenarios from the client’s perspective </a:t>
            </a:r>
            <a:endParaRPr lang="en-US" sz="2800" dirty="0"/>
          </a:p>
          <a:p>
            <a:endParaRPr lang="en-US" sz="2800" dirty="0"/>
          </a:p>
          <a:p>
            <a:r>
              <a:rPr lang="en-US" sz="2800" b="1" dirty="0"/>
              <a:t>Multiple small interfaces (follow ISP) can help to achieve SRP </a:t>
            </a:r>
            <a:endParaRPr lang="en-US" sz="2800"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55982197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5913904" y="990600"/>
            <a:ext cx="3031191" cy="365125"/>
          </a:xfrm>
        </p:spPr>
        <p:txBody>
          <a:bodyPr/>
          <a:lstStyle/>
          <a:p>
            <a:pPr marL="0" indent="0" eaLnBrk="1" hangingPunct="1">
              <a:buNone/>
            </a:pPr>
            <a:r>
              <a:rPr lang="en-US" sz="1400" dirty="0" smtClean="0">
                <a:solidFill>
                  <a:schemeClr val="tx1"/>
                </a:solidFill>
              </a:rPr>
              <a:t>Low Coupling: OCP, DIP, ISP</a:t>
            </a:r>
          </a:p>
          <a:p>
            <a:pPr marL="0" indent="0" eaLnBrk="1" hangingPunct="1">
              <a:buNone/>
            </a:pPr>
            <a:endParaRPr lang="en-US" sz="3200" dirty="0" smtClean="0">
              <a:solidFill>
                <a:schemeClr val="tx1"/>
              </a:solidFill>
            </a:endParaRPr>
          </a:p>
          <a:p>
            <a:pPr marL="0" indent="0" eaLnBrk="1" hangingPunct="1">
              <a:buNone/>
            </a:pPr>
            <a:endParaRPr lang="en-US" sz="3200" dirty="0" smtClean="0">
              <a:solidFill>
                <a:schemeClr val="tx1"/>
              </a:solidFill>
            </a:endParaRPr>
          </a:p>
        </p:txBody>
      </p:sp>
      <p:sp>
        <p:nvSpPr>
          <p:cNvPr id="3074" name="Title 1"/>
          <p:cNvSpPr>
            <a:spLocks noGrp="1"/>
          </p:cNvSpPr>
          <p:nvPr>
            <p:ph type="title"/>
          </p:nvPr>
        </p:nvSpPr>
        <p:spPr bwMode="auto">
          <a:xfrm>
            <a:off x="-18516" y="0"/>
            <a:ext cx="5962116" cy="8382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dirty="0" smtClean="0"/>
              <a:t>S.O.L.I.D. -&gt; OO Principles</a:t>
            </a:r>
          </a:p>
        </p:txBody>
      </p:sp>
      <p:grpSp>
        <p:nvGrpSpPr>
          <p:cNvPr id="17" name="Group 16"/>
          <p:cNvGrpSpPr/>
          <p:nvPr/>
        </p:nvGrpSpPr>
        <p:grpSpPr>
          <a:xfrm>
            <a:off x="1714500" y="2026024"/>
            <a:ext cx="5715000" cy="3841376"/>
            <a:chOff x="2895600" y="2026024"/>
            <a:chExt cx="5715000" cy="3841376"/>
          </a:xfrm>
          <a:scene3d>
            <a:camera prst="perspectiveAbove"/>
            <a:lightRig rig="threePt" dir="t"/>
          </a:scene3d>
        </p:grpSpPr>
        <p:sp>
          <p:nvSpPr>
            <p:cNvPr id="18" name="Rectangle 17"/>
            <p:cNvSpPr/>
            <p:nvPr/>
          </p:nvSpPr>
          <p:spPr>
            <a:xfrm>
              <a:off x="35052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EmailProcessingService</a:t>
              </a:r>
              <a:endParaRPr lang="en-US" sz="1400" dirty="0">
                <a:solidFill>
                  <a:schemeClr val="bg1"/>
                </a:solidFill>
              </a:endParaRPr>
            </a:p>
          </p:txBody>
        </p:sp>
        <p:sp>
          <p:nvSpPr>
            <p:cNvPr id="19" name="Down Arrow Callout 18"/>
            <p:cNvSpPr/>
            <p:nvPr/>
          </p:nvSpPr>
          <p:spPr>
            <a:xfrm>
              <a:off x="3505200"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err="1" smtClean="0">
                  <a:solidFill>
                    <a:schemeClr val="bg1"/>
                  </a:solidFill>
                </a:rPr>
                <a:t>IMessageInfo</a:t>
              </a:r>
              <a:endParaRPr lang="en-US" sz="1400" dirty="0" smtClean="0">
                <a:solidFill>
                  <a:schemeClr val="bg1"/>
                </a:solidFill>
              </a:endParaRPr>
            </a:p>
            <a:p>
              <a:pPr algn="ctr"/>
              <a:r>
                <a:rPr lang="en-US" sz="1400" dirty="0" smtClean="0">
                  <a:solidFill>
                    <a:schemeClr val="bg1"/>
                  </a:solidFill>
                </a:rPr>
                <a:t>Retriever</a:t>
              </a:r>
              <a:endParaRPr lang="en-US" sz="1400" dirty="0">
                <a:solidFill>
                  <a:schemeClr val="bg1"/>
                </a:solidFill>
              </a:endParaRPr>
            </a:p>
          </p:txBody>
        </p:sp>
        <p:sp>
          <p:nvSpPr>
            <p:cNvPr id="20" name="Down Arrow Callout 19"/>
            <p:cNvSpPr/>
            <p:nvPr/>
          </p:nvSpPr>
          <p:spPr>
            <a:xfrm>
              <a:off x="5558118"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err="1" smtClean="0">
                  <a:solidFill>
                    <a:schemeClr val="bg1"/>
                  </a:solidFill>
                </a:rPr>
                <a:t>IEmailSender</a:t>
              </a:r>
              <a:endParaRPr lang="en-US" sz="1400" dirty="0">
                <a:solidFill>
                  <a:schemeClr val="bg1"/>
                </a:solidFill>
              </a:endParaRPr>
            </a:p>
          </p:txBody>
        </p:sp>
        <p:sp>
          <p:nvSpPr>
            <p:cNvPr id="21" name="Rectangle 20"/>
            <p:cNvSpPr/>
            <p:nvPr/>
          </p:nvSpPr>
          <p:spPr>
            <a:xfrm>
              <a:off x="73779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err="1" smtClean="0">
                  <a:solidFill>
                    <a:schemeClr val="bg1"/>
                  </a:solidFill>
                </a:rPr>
                <a:t>IMessage</a:t>
              </a:r>
              <a:endParaRPr lang="en-US" sz="1400" dirty="0" smtClean="0">
                <a:solidFill>
                  <a:schemeClr val="bg1"/>
                </a:solidFill>
              </a:endParaRPr>
            </a:p>
            <a:p>
              <a:pPr algn="ctr"/>
              <a:r>
                <a:rPr lang="en-US" sz="1400" dirty="0" smtClean="0">
                  <a:solidFill>
                    <a:schemeClr val="bg1"/>
                  </a:solidFill>
                </a:rPr>
                <a:t>Info</a:t>
              </a:r>
            </a:p>
            <a:p>
              <a:pPr algn="ctr"/>
              <a:r>
                <a:rPr lang="en-US" sz="1400" dirty="0" smtClean="0">
                  <a:solidFill>
                    <a:schemeClr val="bg1"/>
                  </a:solidFill>
                </a:rPr>
                <a:t>Retriever</a:t>
              </a:r>
              <a:endParaRPr lang="en-US" sz="1400" dirty="0">
                <a:solidFill>
                  <a:schemeClr val="bg1"/>
                </a:solidFill>
              </a:endParaRPr>
            </a:p>
          </p:txBody>
        </p:sp>
        <p:sp>
          <p:nvSpPr>
            <p:cNvPr id="22" name="Snip Single Corner Rectangle 21"/>
            <p:cNvSpPr/>
            <p:nvPr/>
          </p:nvSpPr>
          <p:spPr>
            <a:xfrm>
              <a:off x="28956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Flat File</a:t>
              </a:r>
              <a:endParaRPr lang="en-US" sz="1400" dirty="0">
                <a:solidFill>
                  <a:schemeClr val="bg1"/>
                </a:solidFill>
              </a:endParaRPr>
            </a:p>
          </p:txBody>
        </p:sp>
        <p:sp>
          <p:nvSpPr>
            <p:cNvPr id="23" name="Snip Single Corner Rectangle 22"/>
            <p:cNvSpPr/>
            <p:nvPr/>
          </p:nvSpPr>
          <p:spPr>
            <a:xfrm>
              <a:off x="28956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XML File</a:t>
              </a:r>
              <a:endParaRPr lang="en-US" sz="1400" dirty="0">
                <a:solidFill>
                  <a:schemeClr val="bg1"/>
                </a:solidFill>
              </a:endParaRPr>
            </a:p>
          </p:txBody>
        </p:sp>
        <p:cxnSp>
          <p:nvCxnSpPr>
            <p:cNvPr id="24" name="Elbow Connector 23"/>
            <p:cNvCxnSpPr>
              <a:stCxn id="22" idx="0"/>
              <a:endCxn id="26" idx="1"/>
            </p:cNvCxnSpPr>
            <p:nvPr/>
          </p:nvCxnSpPr>
          <p:spPr>
            <a:xfrm>
              <a:off x="4128247" y="3654238"/>
              <a:ext cx="392206" cy="896471"/>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25" name="Elbow Connector 24"/>
            <p:cNvCxnSpPr>
              <a:stCxn id="23" idx="0"/>
              <a:endCxn id="26" idx="1"/>
            </p:cNvCxnSpPr>
            <p:nvPr/>
          </p:nvCxnSpPr>
          <p:spPr>
            <a:xfrm>
              <a:off x="4128247" y="4550709"/>
              <a:ext cx="392206"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45204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err="1" smtClean="0">
                  <a:solidFill>
                    <a:schemeClr val="bg1"/>
                  </a:solidFill>
                </a:rPr>
                <a:t>IFileFormat</a:t>
              </a:r>
              <a:r>
                <a:rPr lang="en-US" sz="1400" dirty="0" smtClean="0">
                  <a:solidFill>
                    <a:schemeClr val="bg1"/>
                  </a:solidFill>
                </a:rPr>
                <a:t> Reader</a:t>
              </a:r>
              <a:endParaRPr lang="en-US" sz="1400" dirty="0">
                <a:solidFill>
                  <a:schemeClr val="bg1"/>
                </a:solidFill>
              </a:endParaRPr>
            </a:p>
          </p:txBody>
        </p:sp>
        <p:cxnSp>
          <p:nvCxnSpPr>
            <p:cNvPr id="27" name="Elbow Connector 26"/>
            <p:cNvCxnSpPr>
              <a:stCxn id="28" idx="3"/>
              <a:endCxn id="21" idx="1"/>
            </p:cNvCxnSpPr>
            <p:nvPr/>
          </p:nvCxnSpPr>
          <p:spPr>
            <a:xfrm flipV="1">
              <a:off x="7209865" y="4102474"/>
              <a:ext cx="168088" cy="448235"/>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8" name="Rectangle 27"/>
            <p:cNvSpPr/>
            <p:nvPr/>
          </p:nvSpPr>
          <p:spPr>
            <a:xfrm>
              <a:off x="59772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FileReader</a:t>
              </a:r>
              <a:endParaRPr lang="en-US" sz="1400" dirty="0" smtClean="0">
                <a:solidFill>
                  <a:schemeClr val="bg1"/>
                </a:solidFill>
              </a:endParaRPr>
            </a:p>
            <a:p>
              <a:pPr algn="ctr"/>
              <a:r>
                <a:rPr lang="en-US" sz="1400" dirty="0" smtClean="0">
                  <a:solidFill>
                    <a:schemeClr val="bg1"/>
                  </a:solidFill>
                </a:rPr>
                <a:t>Service</a:t>
              </a:r>
              <a:endParaRPr lang="en-US" sz="1400" dirty="0">
                <a:solidFill>
                  <a:schemeClr val="bg1"/>
                </a:solidFill>
              </a:endParaRPr>
            </a:p>
          </p:txBody>
        </p:sp>
        <p:cxnSp>
          <p:nvCxnSpPr>
            <p:cNvPr id="29" name="Elbow Connector 28"/>
            <p:cNvCxnSpPr>
              <a:stCxn id="26" idx="3"/>
              <a:endCxn id="28" idx="1"/>
            </p:cNvCxnSpPr>
            <p:nvPr/>
          </p:nvCxnSpPr>
          <p:spPr>
            <a:xfrm>
              <a:off x="5753100" y="4550709"/>
              <a:ext cx="224118"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30" name="Can 29"/>
            <p:cNvSpPr/>
            <p:nvPr/>
          </p:nvSpPr>
          <p:spPr>
            <a:xfrm>
              <a:off x="46325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Database</a:t>
              </a:r>
              <a:endParaRPr lang="en-US" sz="1400" dirty="0">
                <a:solidFill>
                  <a:schemeClr val="bg1"/>
                </a:solidFill>
              </a:endParaRPr>
            </a:p>
          </p:txBody>
        </p:sp>
        <p:cxnSp>
          <p:nvCxnSpPr>
            <p:cNvPr id="31" name="Elbow Connector 30"/>
            <p:cNvCxnSpPr>
              <a:stCxn id="30" idx="4"/>
              <a:endCxn id="32" idx="1"/>
            </p:cNvCxnSpPr>
            <p:nvPr/>
          </p:nvCxnSpPr>
          <p:spPr>
            <a:xfrm>
              <a:off x="5528982" y="3598209"/>
              <a:ext cx="448235"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32" name="Rectangle 31"/>
            <p:cNvSpPr/>
            <p:nvPr/>
          </p:nvSpPr>
          <p:spPr>
            <a:xfrm>
              <a:off x="59772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Database</a:t>
              </a:r>
            </a:p>
            <a:p>
              <a:pPr algn="ctr"/>
              <a:r>
                <a:rPr lang="en-US" sz="1400" dirty="0" smtClean="0">
                  <a:solidFill>
                    <a:schemeClr val="bg1"/>
                  </a:solidFill>
                </a:rPr>
                <a:t>Reader</a:t>
              </a:r>
            </a:p>
            <a:p>
              <a:pPr algn="ctr"/>
              <a:r>
                <a:rPr lang="en-US" sz="1400" dirty="0" smtClean="0">
                  <a:solidFill>
                    <a:schemeClr val="bg1"/>
                  </a:solidFill>
                </a:rPr>
                <a:t>Service</a:t>
              </a:r>
              <a:endParaRPr lang="en-US" sz="1400" dirty="0">
                <a:solidFill>
                  <a:schemeClr val="bg1"/>
                </a:solidFill>
              </a:endParaRPr>
            </a:p>
          </p:txBody>
        </p:sp>
        <p:cxnSp>
          <p:nvCxnSpPr>
            <p:cNvPr id="33" name="Elbow Connector 32"/>
            <p:cNvCxnSpPr>
              <a:stCxn id="32" idx="3"/>
              <a:endCxn id="21" idx="1"/>
            </p:cNvCxnSpPr>
            <p:nvPr/>
          </p:nvCxnSpPr>
          <p:spPr>
            <a:xfrm>
              <a:off x="7209865" y="3598209"/>
              <a:ext cx="168088" cy="504265"/>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38" name="Rectangle 37"/>
            <p:cNvSpPr/>
            <p:nvPr/>
          </p:nvSpPr>
          <p:spPr>
            <a:xfrm>
              <a:off x="73779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err="1" smtClean="0">
                  <a:solidFill>
                    <a:schemeClr val="bg1"/>
                  </a:solidFill>
                </a:rPr>
                <a:t>IEmail</a:t>
              </a:r>
              <a:endParaRPr lang="en-US" sz="1400" dirty="0" smtClean="0">
                <a:solidFill>
                  <a:schemeClr val="bg1"/>
                </a:solidFill>
              </a:endParaRPr>
            </a:p>
            <a:p>
              <a:pPr algn="ctr"/>
              <a:r>
                <a:rPr lang="en-US" sz="1400" dirty="0" smtClean="0">
                  <a:solidFill>
                    <a:schemeClr val="bg1"/>
                  </a:solidFill>
                </a:rPr>
                <a:t>Service</a:t>
              </a:r>
              <a:endParaRPr lang="en-US" sz="1400" dirty="0">
                <a:solidFill>
                  <a:schemeClr val="bg1"/>
                </a:solidFill>
              </a:endParaRPr>
            </a:p>
          </p:txBody>
        </p:sp>
        <p:sp>
          <p:nvSpPr>
            <p:cNvPr id="39" name="Rectangle 38"/>
            <p:cNvSpPr/>
            <p:nvPr/>
          </p:nvSpPr>
          <p:spPr>
            <a:xfrm>
              <a:off x="59772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EmailService</a:t>
              </a:r>
              <a:endParaRPr lang="en-US" sz="1400" dirty="0">
                <a:solidFill>
                  <a:schemeClr val="bg1"/>
                </a:solidFill>
              </a:endParaRPr>
            </a:p>
          </p:txBody>
        </p:sp>
        <p:cxnSp>
          <p:nvCxnSpPr>
            <p:cNvPr id="41" name="Elbow Connector 40"/>
            <p:cNvCxnSpPr>
              <a:stCxn id="39" idx="3"/>
              <a:endCxn id="38" idx="1"/>
            </p:cNvCxnSpPr>
            <p:nvPr/>
          </p:nvCxnSpPr>
          <p:spPr>
            <a:xfrm>
              <a:off x="7209865" y="5503209"/>
              <a:ext cx="168088" cy="116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56398076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934200" y="1066800"/>
            <a:ext cx="1981200" cy="365125"/>
          </a:xfrm>
        </p:spPr>
        <p:txBody>
          <a:bodyPr/>
          <a:lstStyle/>
          <a:p>
            <a:pPr marL="0" indent="0" eaLnBrk="1" hangingPunct="1">
              <a:buNone/>
            </a:pPr>
            <a:r>
              <a:rPr lang="en-US" sz="1050" dirty="0" smtClean="0">
                <a:solidFill>
                  <a:schemeClr val="tx1"/>
                </a:solidFill>
              </a:rPr>
              <a:t>High Cohesion: Low Coupling + SRP, LSP</a:t>
            </a:r>
          </a:p>
          <a:p>
            <a:pPr marL="0" indent="0" eaLnBrk="1" hangingPunct="1">
              <a:buNone/>
            </a:pPr>
            <a:endParaRPr lang="en-US" sz="2800" dirty="0" smtClean="0">
              <a:solidFill>
                <a:schemeClr val="tx1"/>
              </a:solidFill>
            </a:endParaRPr>
          </a:p>
          <a:p>
            <a:pPr marL="0" indent="0" eaLnBrk="1" hangingPunct="1">
              <a:buNone/>
            </a:pPr>
            <a:endParaRPr lang="en-US" sz="2800" dirty="0" smtClean="0">
              <a:solidFill>
                <a:schemeClr val="tx1"/>
              </a:solidFill>
            </a:endParaRPr>
          </a:p>
        </p:txBody>
      </p:sp>
      <p:sp>
        <p:nvSpPr>
          <p:cNvPr id="3074" name="Title 1"/>
          <p:cNvSpPr>
            <a:spLocks noGrp="1"/>
          </p:cNvSpPr>
          <p:nvPr>
            <p:ph type="title"/>
          </p:nvPr>
        </p:nvSpPr>
        <p:spPr bwMode="auto">
          <a:xfrm>
            <a:off x="0" y="0"/>
            <a:ext cx="5791200" cy="1524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S.O.L.I.D. -&gt; OO Principles</a:t>
            </a:r>
          </a:p>
        </p:txBody>
      </p:sp>
      <p:grpSp>
        <p:nvGrpSpPr>
          <p:cNvPr id="34" name="Group 33"/>
          <p:cNvGrpSpPr/>
          <p:nvPr/>
        </p:nvGrpSpPr>
        <p:grpSpPr>
          <a:xfrm>
            <a:off x="1714500" y="2026024"/>
            <a:ext cx="5715000" cy="3841376"/>
            <a:chOff x="2895600" y="2026024"/>
            <a:chExt cx="5715000" cy="3841376"/>
          </a:xfrm>
          <a:scene3d>
            <a:camera prst="perspectiveAbove"/>
            <a:lightRig rig="threePt" dir="t"/>
          </a:scene3d>
        </p:grpSpPr>
        <p:sp>
          <p:nvSpPr>
            <p:cNvPr id="35" name="Rectangle 34"/>
            <p:cNvSpPr/>
            <p:nvPr/>
          </p:nvSpPr>
          <p:spPr>
            <a:xfrm>
              <a:off x="3505200" y="2362200"/>
              <a:ext cx="3733800"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err="1" smtClean="0">
                  <a:solidFill>
                    <a:schemeClr val="bg1"/>
                  </a:solidFill>
                </a:rPr>
                <a:t>EmailProcessingService</a:t>
              </a:r>
              <a:endParaRPr lang="en-US" sz="1200" dirty="0">
                <a:solidFill>
                  <a:schemeClr val="bg1"/>
                </a:solidFill>
              </a:endParaRPr>
            </a:p>
          </p:txBody>
        </p:sp>
        <p:sp>
          <p:nvSpPr>
            <p:cNvPr id="36" name="Down Arrow Callout 35"/>
            <p:cNvSpPr/>
            <p:nvPr/>
          </p:nvSpPr>
          <p:spPr>
            <a:xfrm>
              <a:off x="35052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chemeClr val="bg1"/>
                  </a:solidFill>
                </a:rPr>
                <a:t>IMessageInfo</a:t>
              </a:r>
              <a:endParaRPr lang="en-US" sz="1200" dirty="0" smtClean="0">
                <a:solidFill>
                  <a:schemeClr val="bg1"/>
                </a:solidFill>
              </a:endParaRPr>
            </a:p>
            <a:p>
              <a:pPr algn="ctr"/>
              <a:r>
                <a:rPr lang="en-US" sz="1200" dirty="0" smtClean="0">
                  <a:solidFill>
                    <a:schemeClr val="bg1"/>
                  </a:solidFill>
                </a:rPr>
                <a:t>Retriever</a:t>
              </a:r>
              <a:endParaRPr lang="en-US" sz="1200" dirty="0">
                <a:solidFill>
                  <a:schemeClr val="bg1"/>
                </a:solidFill>
              </a:endParaRPr>
            </a:p>
          </p:txBody>
        </p:sp>
        <p:sp>
          <p:nvSpPr>
            <p:cNvPr id="37" name="Down Arrow Callout 36"/>
            <p:cNvSpPr/>
            <p:nvPr/>
          </p:nvSpPr>
          <p:spPr>
            <a:xfrm>
              <a:off x="55581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chemeClr val="bg1"/>
                  </a:solidFill>
                </a:rPr>
                <a:t>IEmailSender</a:t>
              </a:r>
              <a:endParaRPr lang="en-US" sz="1200" dirty="0">
                <a:solidFill>
                  <a:schemeClr val="bg1"/>
                </a:solidFill>
              </a:endParaRPr>
            </a:p>
          </p:txBody>
        </p:sp>
        <p:sp>
          <p:nvSpPr>
            <p:cNvPr id="42" name="Rectangle 41"/>
            <p:cNvSpPr/>
            <p:nvPr/>
          </p:nvSpPr>
          <p:spPr>
            <a:xfrm>
              <a:off x="73779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chemeClr val="bg1"/>
                  </a:solidFill>
                </a:rPr>
                <a:t>IMessage</a:t>
              </a:r>
              <a:endParaRPr lang="en-US" sz="1200" dirty="0" smtClean="0">
                <a:solidFill>
                  <a:schemeClr val="bg1"/>
                </a:solidFill>
              </a:endParaRPr>
            </a:p>
            <a:p>
              <a:pPr algn="ctr"/>
              <a:r>
                <a:rPr lang="en-US" sz="1200" dirty="0" smtClean="0">
                  <a:solidFill>
                    <a:schemeClr val="bg1"/>
                  </a:solidFill>
                </a:rPr>
                <a:t>Info</a:t>
              </a:r>
            </a:p>
            <a:p>
              <a:pPr algn="ctr"/>
              <a:r>
                <a:rPr lang="en-US" sz="1200" dirty="0" smtClean="0">
                  <a:solidFill>
                    <a:schemeClr val="bg1"/>
                  </a:solidFill>
                </a:rPr>
                <a:t>Retriever</a:t>
              </a:r>
              <a:endParaRPr lang="en-US" sz="1200" dirty="0">
                <a:solidFill>
                  <a:schemeClr val="bg1"/>
                </a:solidFill>
              </a:endParaRPr>
            </a:p>
          </p:txBody>
        </p:sp>
        <p:sp>
          <p:nvSpPr>
            <p:cNvPr id="43" name="Snip Single Corner Rectangle 42"/>
            <p:cNvSpPr/>
            <p:nvPr/>
          </p:nvSpPr>
          <p:spPr>
            <a:xfrm>
              <a:off x="28956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Flat File</a:t>
              </a:r>
              <a:endParaRPr lang="en-US" sz="1200" dirty="0">
                <a:solidFill>
                  <a:schemeClr val="bg1"/>
                </a:solidFill>
              </a:endParaRPr>
            </a:p>
          </p:txBody>
        </p:sp>
        <p:sp>
          <p:nvSpPr>
            <p:cNvPr id="44" name="Snip Single Corner Rectangle 43"/>
            <p:cNvSpPr/>
            <p:nvPr/>
          </p:nvSpPr>
          <p:spPr>
            <a:xfrm>
              <a:off x="28956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XML File</a:t>
              </a:r>
              <a:endParaRPr lang="en-US" sz="1200" dirty="0">
                <a:solidFill>
                  <a:schemeClr val="bg1"/>
                </a:solidFill>
              </a:endParaRPr>
            </a:p>
          </p:txBody>
        </p:sp>
        <p:cxnSp>
          <p:nvCxnSpPr>
            <p:cNvPr id="45" name="Elbow Connector 44"/>
            <p:cNvCxnSpPr>
              <a:stCxn id="43" idx="0"/>
              <a:endCxn id="47" idx="1"/>
            </p:cNvCxnSpPr>
            <p:nvPr/>
          </p:nvCxnSpPr>
          <p:spPr>
            <a:xfrm>
              <a:off x="4128247" y="3654238"/>
              <a:ext cx="392206" cy="896471"/>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46" name="Elbow Connector 45"/>
            <p:cNvCxnSpPr>
              <a:stCxn id="44" idx="0"/>
              <a:endCxn id="47" idx="1"/>
            </p:cNvCxnSpPr>
            <p:nvPr/>
          </p:nvCxnSpPr>
          <p:spPr>
            <a:xfrm>
              <a:off x="4128247" y="4550709"/>
              <a:ext cx="392206"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47" name="Rectangle 46"/>
            <p:cNvSpPr/>
            <p:nvPr/>
          </p:nvSpPr>
          <p:spPr>
            <a:xfrm>
              <a:off x="45204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chemeClr val="bg1"/>
                  </a:solidFill>
                </a:rPr>
                <a:t>IFileFormat</a:t>
              </a:r>
              <a:r>
                <a:rPr lang="en-US" sz="1200" dirty="0" smtClean="0">
                  <a:solidFill>
                    <a:schemeClr val="bg1"/>
                  </a:solidFill>
                </a:rPr>
                <a:t> Reader</a:t>
              </a:r>
              <a:endParaRPr lang="en-US" sz="1200" dirty="0">
                <a:solidFill>
                  <a:schemeClr val="bg1"/>
                </a:solidFill>
              </a:endParaRPr>
            </a:p>
          </p:txBody>
        </p:sp>
        <p:cxnSp>
          <p:nvCxnSpPr>
            <p:cNvPr id="48" name="Elbow Connector 47"/>
            <p:cNvCxnSpPr>
              <a:stCxn id="49" idx="3"/>
              <a:endCxn id="42" idx="1"/>
            </p:cNvCxnSpPr>
            <p:nvPr/>
          </p:nvCxnSpPr>
          <p:spPr>
            <a:xfrm flipV="1">
              <a:off x="7209865" y="4102474"/>
              <a:ext cx="168088" cy="448235"/>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49" name="Rectangle 48"/>
            <p:cNvSpPr/>
            <p:nvPr/>
          </p:nvSpPr>
          <p:spPr>
            <a:xfrm>
              <a:off x="5977218"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err="1" smtClean="0">
                  <a:solidFill>
                    <a:schemeClr val="bg1"/>
                  </a:solidFill>
                </a:rPr>
                <a:t>FileReader</a:t>
              </a:r>
              <a:endParaRPr lang="en-US" sz="1200" dirty="0" smtClean="0">
                <a:solidFill>
                  <a:schemeClr val="bg1"/>
                </a:solidFill>
              </a:endParaRPr>
            </a:p>
            <a:p>
              <a:pPr algn="ctr"/>
              <a:r>
                <a:rPr lang="en-US" sz="1200" dirty="0" smtClean="0">
                  <a:solidFill>
                    <a:schemeClr val="bg1"/>
                  </a:solidFill>
                </a:rPr>
                <a:t>Service</a:t>
              </a:r>
              <a:endParaRPr lang="en-US" sz="1200" dirty="0">
                <a:solidFill>
                  <a:schemeClr val="bg1"/>
                </a:solidFill>
              </a:endParaRPr>
            </a:p>
          </p:txBody>
        </p:sp>
        <p:cxnSp>
          <p:nvCxnSpPr>
            <p:cNvPr id="50" name="Elbow Connector 49"/>
            <p:cNvCxnSpPr>
              <a:stCxn id="47" idx="3"/>
              <a:endCxn id="49" idx="1"/>
            </p:cNvCxnSpPr>
            <p:nvPr/>
          </p:nvCxnSpPr>
          <p:spPr>
            <a:xfrm>
              <a:off x="5753100" y="4550709"/>
              <a:ext cx="224118"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51" name="Can 50"/>
            <p:cNvSpPr/>
            <p:nvPr/>
          </p:nvSpPr>
          <p:spPr>
            <a:xfrm>
              <a:off x="46325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Database</a:t>
              </a:r>
              <a:endParaRPr lang="en-US" sz="1200" dirty="0">
                <a:solidFill>
                  <a:schemeClr val="bg1"/>
                </a:solidFill>
              </a:endParaRPr>
            </a:p>
          </p:txBody>
        </p:sp>
        <p:cxnSp>
          <p:nvCxnSpPr>
            <p:cNvPr id="52" name="Elbow Connector 51"/>
            <p:cNvCxnSpPr>
              <a:stCxn id="51" idx="4"/>
              <a:endCxn id="53" idx="1"/>
            </p:cNvCxnSpPr>
            <p:nvPr/>
          </p:nvCxnSpPr>
          <p:spPr>
            <a:xfrm>
              <a:off x="5528982" y="3598209"/>
              <a:ext cx="448235"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53" name="Rectangle 52"/>
            <p:cNvSpPr/>
            <p:nvPr/>
          </p:nvSpPr>
          <p:spPr>
            <a:xfrm>
              <a:off x="5977218" y="3234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rPr>
                <a:t>Database</a:t>
              </a:r>
            </a:p>
            <a:p>
              <a:pPr algn="ctr"/>
              <a:r>
                <a:rPr lang="en-US" sz="1200" dirty="0" smtClean="0">
                  <a:solidFill>
                    <a:schemeClr val="bg1"/>
                  </a:solidFill>
                </a:rPr>
                <a:t>Reader</a:t>
              </a:r>
            </a:p>
            <a:p>
              <a:pPr algn="ctr"/>
              <a:r>
                <a:rPr lang="en-US" sz="1200" dirty="0" smtClean="0">
                  <a:solidFill>
                    <a:schemeClr val="bg1"/>
                  </a:solidFill>
                </a:rPr>
                <a:t>Service</a:t>
              </a:r>
              <a:endParaRPr lang="en-US" sz="1200" dirty="0">
                <a:solidFill>
                  <a:schemeClr val="bg1"/>
                </a:solidFill>
              </a:endParaRPr>
            </a:p>
          </p:txBody>
        </p:sp>
        <p:cxnSp>
          <p:nvCxnSpPr>
            <p:cNvPr id="54" name="Elbow Connector 53"/>
            <p:cNvCxnSpPr>
              <a:stCxn id="53" idx="3"/>
              <a:endCxn id="42" idx="1"/>
            </p:cNvCxnSpPr>
            <p:nvPr/>
          </p:nvCxnSpPr>
          <p:spPr>
            <a:xfrm>
              <a:off x="7209865" y="3598209"/>
              <a:ext cx="168088" cy="504265"/>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55" name="Rectangle 54"/>
            <p:cNvSpPr/>
            <p:nvPr/>
          </p:nvSpPr>
          <p:spPr>
            <a:xfrm>
              <a:off x="73779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chemeClr val="bg1"/>
                  </a:solidFill>
                </a:rPr>
                <a:t>IEmail</a:t>
              </a:r>
              <a:endParaRPr lang="en-US" sz="1200" dirty="0" smtClean="0">
                <a:solidFill>
                  <a:schemeClr val="bg1"/>
                </a:solidFill>
              </a:endParaRPr>
            </a:p>
            <a:p>
              <a:pPr algn="ctr"/>
              <a:r>
                <a:rPr lang="en-US" sz="1200" dirty="0" smtClean="0">
                  <a:solidFill>
                    <a:schemeClr val="bg1"/>
                  </a:solidFill>
                </a:rPr>
                <a:t>Service</a:t>
              </a:r>
              <a:endParaRPr lang="en-US" sz="1200" dirty="0">
                <a:solidFill>
                  <a:schemeClr val="bg1"/>
                </a:solidFill>
              </a:endParaRPr>
            </a:p>
          </p:txBody>
        </p:sp>
        <p:sp>
          <p:nvSpPr>
            <p:cNvPr id="56" name="Rectangle 55"/>
            <p:cNvSpPr/>
            <p:nvPr/>
          </p:nvSpPr>
          <p:spPr>
            <a:xfrm>
              <a:off x="5977218"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err="1" smtClean="0">
                  <a:solidFill>
                    <a:schemeClr val="bg1"/>
                  </a:solidFill>
                </a:rPr>
                <a:t>EmailService</a:t>
              </a:r>
              <a:endParaRPr lang="en-US" sz="1200" dirty="0">
                <a:solidFill>
                  <a:schemeClr val="bg1"/>
                </a:solidFill>
              </a:endParaRPr>
            </a:p>
          </p:txBody>
        </p:sp>
        <p:cxnSp>
          <p:nvCxnSpPr>
            <p:cNvPr id="57" name="Elbow Connector 56"/>
            <p:cNvCxnSpPr>
              <a:stCxn id="56" idx="3"/>
              <a:endCxn id="55" idx="1"/>
            </p:cNvCxnSpPr>
            <p:nvPr/>
          </p:nvCxnSpPr>
          <p:spPr>
            <a:xfrm>
              <a:off x="7209865" y="5503209"/>
              <a:ext cx="168088" cy="116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1851791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7010400" y="609600"/>
            <a:ext cx="1981200" cy="365125"/>
          </a:xfrm>
        </p:spPr>
        <p:txBody>
          <a:bodyPr/>
          <a:lstStyle/>
          <a:p>
            <a:pPr marL="0" indent="0" eaLnBrk="1" hangingPunct="1">
              <a:buNone/>
            </a:pPr>
            <a:r>
              <a:rPr lang="en-US" sz="1400" dirty="0" smtClean="0">
                <a:solidFill>
                  <a:schemeClr val="tx1"/>
                </a:solidFill>
              </a:rPr>
              <a:t>Encapsulation: SRP, LSP, DIP</a:t>
            </a:r>
          </a:p>
          <a:p>
            <a:pPr marL="0" indent="0" eaLnBrk="1" hangingPunct="1">
              <a:buNone/>
            </a:pPr>
            <a:endParaRPr lang="en-US" sz="1400" dirty="0" smtClean="0">
              <a:solidFill>
                <a:schemeClr val="tx1"/>
              </a:solidFill>
            </a:endParaRPr>
          </a:p>
          <a:p>
            <a:pPr marL="0" indent="0" eaLnBrk="1" hangingPunct="1">
              <a:buNone/>
            </a:pPr>
            <a:endParaRPr lang="en-US" sz="1400" dirty="0" smtClean="0">
              <a:solidFill>
                <a:schemeClr val="tx1"/>
              </a:solidFill>
            </a:endParaRPr>
          </a:p>
        </p:txBody>
      </p:sp>
      <p:sp>
        <p:nvSpPr>
          <p:cNvPr id="3074" name="Title 1"/>
          <p:cNvSpPr>
            <a:spLocks noGrp="1"/>
          </p:cNvSpPr>
          <p:nvPr>
            <p:ph type="title"/>
          </p:nvPr>
        </p:nvSpPr>
        <p:spPr bwMode="auto">
          <a:xfrm>
            <a:off x="0" y="0"/>
            <a:ext cx="6553200" cy="1524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S.O.L.I.D. -&gt; OO Principles</a:t>
            </a:r>
          </a:p>
        </p:txBody>
      </p:sp>
      <p:grpSp>
        <p:nvGrpSpPr>
          <p:cNvPr id="34" name="Group 33"/>
          <p:cNvGrpSpPr/>
          <p:nvPr/>
        </p:nvGrpSpPr>
        <p:grpSpPr>
          <a:xfrm>
            <a:off x="1714500" y="2026024"/>
            <a:ext cx="5715000" cy="3841376"/>
            <a:chOff x="2895600" y="2026024"/>
            <a:chExt cx="5715000" cy="3841376"/>
          </a:xfrm>
          <a:scene3d>
            <a:camera prst="perspectiveAbove"/>
            <a:lightRig rig="threePt" dir="t"/>
          </a:scene3d>
        </p:grpSpPr>
        <p:sp>
          <p:nvSpPr>
            <p:cNvPr id="35" name="Rectangle 34"/>
            <p:cNvSpPr/>
            <p:nvPr/>
          </p:nvSpPr>
          <p:spPr>
            <a:xfrm>
              <a:off x="3505200" y="2362200"/>
              <a:ext cx="3733800" cy="72838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err="1" smtClean="0">
                  <a:solidFill>
                    <a:schemeClr val="bg1"/>
                  </a:solidFill>
                </a:rPr>
                <a:t>EmailProcessingService</a:t>
              </a:r>
              <a:endParaRPr lang="en-US" sz="1400" dirty="0">
                <a:solidFill>
                  <a:schemeClr val="bg1"/>
                </a:solidFill>
              </a:endParaRPr>
            </a:p>
          </p:txBody>
        </p:sp>
        <p:sp>
          <p:nvSpPr>
            <p:cNvPr id="36" name="Down Arrow Callout 35"/>
            <p:cNvSpPr/>
            <p:nvPr/>
          </p:nvSpPr>
          <p:spPr>
            <a:xfrm>
              <a:off x="35052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IMessageInfo</a:t>
              </a:r>
              <a:endParaRPr lang="en-US" sz="1400" dirty="0" smtClean="0">
                <a:solidFill>
                  <a:schemeClr val="bg1"/>
                </a:solidFill>
              </a:endParaRPr>
            </a:p>
            <a:p>
              <a:pPr algn="ctr"/>
              <a:r>
                <a:rPr lang="en-US" sz="1400" dirty="0" smtClean="0">
                  <a:solidFill>
                    <a:schemeClr val="bg1"/>
                  </a:solidFill>
                </a:rPr>
                <a:t>Retriever</a:t>
              </a:r>
              <a:endParaRPr lang="en-US" sz="1400" dirty="0">
                <a:solidFill>
                  <a:schemeClr val="bg1"/>
                </a:solidFill>
              </a:endParaRPr>
            </a:p>
          </p:txBody>
        </p:sp>
        <p:sp>
          <p:nvSpPr>
            <p:cNvPr id="37" name="Down Arrow Callout 36"/>
            <p:cNvSpPr/>
            <p:nvPr/>
          </p:nvSpPr>
          <p:spPr>
            <a:xfrm>
              <a:off x="55581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solidFill>
                </a:rPr>
                <a:t>IEmailSender</a:t>
              </a:r>
              <a:endParaRPr lang="en-US" sz="1400" dirty="0">
                <a:solidFill>
                  <a:schemeClr val="bg1"/>
                </a:solidFill>
              </a:endParaRPr>
            </a:p>
          </p:txBody>
        </p:sp>
        <p:sp>
          <p:nvSpPr>
            <p:cNvPr id="42" name="Rectangle 41"/>
            <p:cNvSpPr/>
            <p:nvPr/>
          </p:nvSpPr>
          <p:spPr>
            <a:xfrm>
              <a:off x="73779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err="1" smtClean="0">
                  <a:solidFill>
                    <a:schemeClr val="bg1"/>
                  </a:solidFill>
                </a:rPr>
                <a:t>IMessage</a:t>
              </a:r>
              <a:endParaRPr lang="en-US" sz="1400" dirty="0" smtClean="0">
                <a:solidFill>
                  <a:schemeClr val="bg1"/>
                </a:solidFill>
              </a:endParaRPr>
            </a:p>
            <a:p>
              <a:pPr algn="ctr"/>
              <a:r>
                <a:rPr lang="en-US" sz="1400" dirty="0" smtClean="0">
                  <a:solidFill>
                    <a:schemeClr val="bg1"/>
                  </a:solidFill>
                </a:rPr>
                <a:t>Info</a:t>
              </a:r>
            </a:p>
            <a:p>
              <a:pPr algn="ctr"/>
              <a:r>
                <a:rPr lang="en-US" sz="1400" dirty="0" smtClean="0">
                  <a:solidFill>
                    <a:schemeClr val="bg1"/>
                  </a:solidFill>
                </a:rPr>
                <a:t>Retriever</a:t>
              </a:r>
              <a:endParaRPr lang="en-US" sz="1400" dirty="0">
                <a:solidFill>
                  <a:schemeClr val="bg1"/>
                </a:solidFill>
              </a:endParaRPr>
            </a:p>
          </p:txBody>
        </p:sp>
        <p:sp>
          <p:nvSpPr>
            <p:cNvPr id="43" name="Snip Single Corner Rectangle 42"/>
            <p:cNvSpPr/>
            <p:nvPr/>
          </p:nvSpPr>
          <p:spPr>
            <a:xfrm>
              <a:off x="28956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Flat File</a:t>
              </a:r>
              <a:endParaRPr lang="en-US" sz="1400" dirty="0">
                <a:solidFill>
                  <a:schemeClr val="bg1"/>
                </a:solidFill>
              </a:endParaRPr>
            </a:p>
          </p:txBody>
        </p:sp>
        <p:sp>
          <p:nvSpPr>
            <p:cNvPr id="44" name="Snip Single Corner Rectangle 43"/>
            <p:cNvSpPr/>
            <p:nvPr/>
          </p:nvSpPr>
          <p:spPr>
            <a:xfrm>
              <a:off x="28956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XML File</a:t>
              </a:r>
              <a:endParaRPr lang="en-US" sz="1400" dirty="0">
                <a:solidFill>
                  <a:schemeClr val="bg1"/>
                </a:solidFill>
              </a:endParaRPr>
            </a:p>
          </p:txBody>
        </p:sp>
        <p:cxnSp>
          <p:nvCxnSpPr>
            <p:cNvPr id="45" name="Elbow Connector 44"/>
            <p:cNvCxnSpPr>
              <a:stCxn id="43" idx="0"/>
              <a:endCxn id="47" idx="1"/>
            </p:cNvCxnSpPr>
            <p:nvPr/>
          </p:nvCxnSpPr>
          <p:spPr>
            <a:xfrm>
              <a:off x="4128247" y="3654238"/>
              <a:ext cx="392206" cy="896471"/>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46" name="Elbow Connector 45"/>
            <p:cNvCxnSpPr>
              <a:stCxn id="44" idx="0"/>
              <a:endCxn id="47" idx="1"/>
            </p:cNvCxnSpPr>
            <p:nvPr/>
          </p:nvCxnSpPr>
          <p:spPr>
            <a:xfrm>
              <a:off x="4128247" y="4550709"/>
              <a:ext cx="392206"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47" name="Rectangle 46"/>
            <p:cNvSpPr/>
            <p:nvPr/>
          </p:nvSpPr>
          <p:spPr>
            <a:xfrm>
              <a:off x="45204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err="1" smtClean="0">
                  <a:solidFill>
                    <a:schemeClr val="bg1"/>
                  </a:solidFill>
                </a:rPr>
                <a:t>IFileFormat</a:t>
              </a:r>
              <a:r>
                <a:rPr lang="en-US" sz="1400" dirty="0" smtClean="0">
                  <a:solidFill>
                    <a:schemeClr val="bg1"/>
                  </a:solidFill>
                </a:rPr>
                <a:t> Reader</a:t>
              </a:r>
              <a:endParaRPr lang="en-US" sz="1400" dirty="0">
                <a:solidFill>
                  <a:schemeClr val="bg1"/>
                </a:solidFill>
              </a:endParaRPr>
            </a:p>
          </p:txBody>
        </p:sp>
        <p:cxnSp>
          <p:nvCxnSpPr>
            <p:cNvPr id="48" name="Elbow Connector 47"/>
            <p:cNvCxnSpPr>
              <a:stCxn id="49" idx="3"/>
              <a:endCxn id="42" idx="1"/>
            </p:cNvCxnSpPr>
            <p:nvPr/>
          </p:nvCxnSpPr>
          <p:spPr>
            <a:xfrm flipV="1">
              <a:off x="7209865" y="4102474"/>
              <a:ext cx="168088" cy="448235"/>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49" name="Rectangle 48"/>
            <p:cNvSpPr/>
            <p:nvPr/>
          </p:nvSpPr>
          <p:spPr>
            <a:xfrm>
              <a:off x="5977218" y="41865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smtClean="0">
                  <a:solidFill>
                    <a:schemeClr val="bg1"/>
                  </a:solidFill>
                </a:rPr>
                <a:t>FileReader</a:t>
              </a:r>
              <a:endParaRPr lang="en-US" sz="1400" dirty="0" smtClean="0">
                <a:solidFill>
                  <a:schemeClr val="bg1"/>
                </a:solidFill>
              </a:endParaRPr>
            </a:p>
            <a:p>
              <a:pPr algn="ctr"/>
              <a:r>
                <a:rPr lang="en-US" sz="1400" dirty="0" smtClean="0">
                  <a:solidFill>
                    <a:schemeClr val="bg1"/>
                  </a:solidFill>
                </a:rPr>
                <a:t>Service</a:t>
              </a:r>
              <a:endParaRPr lang="en-US" sz="1400" dirty="0">
                <a:solidFill>
                  <a:schemeClr val="bg1"/>
                </a:solidFill>
              </a:endParaRPr>
            </a:p>
          </p:txBody>
        </p:sp>
        <p:cxnSp>
          <p:nvCxnSpPr>
            <p:cNvPr id="50" name="Elbow Connector 49"/>
            <p:cNvCxnSpPr>
              <a:stCxn id="47" idx="3"/>
              <a:endCxn id="49" idx="1"/>
            </p:cNvCxnSpPr>
            <p:nvPr/>
          </p:nvCxnSpPr>
          <p:spPr>
            <a:xfrm>
              <a:off x="5753100" y="4550709"/>
              <a:ext cx="224118"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51" name="Can 50"/>
            <p:cNvSpPr/>
            <p:nvPr/>
          </p:nvSpPr>
          <p:spPr>
            <a:xfrm>
              <a:off x="46325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Database</a:t>
              </a:r>
              <a:endParaRPr lang="en-US" sz="1400" dirty="0">
                <a:solidFill>
                  <a:schemeClr val="bg1"/>
                </a:solidFill>
              </a:endParaRPr>
            </a:p>
          </p:txBody>
        </p:sp>
        <p:cxnSp>
          <p:nvCxnSpPr>
            <p:cNvPr id="52" name="Elbow Connector 51"/>
            <p:cNvCxnSpPr>
              <a:stCxn id="51" idx="4"/>
              <a:endCxn id="53" idx="1"/>
            </p:cNvCxnSpPr>
            <p:nvPr/>
          </p:nvCxnSpPr>
          <p:spPr>
            <a:xfrm>
              <a:off x="5528982" y="3598209"/>
              <a:ext cx="448235"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53" name="Rectangle 52"/>
            <p:cNvSpPr/>
            <p:nvPr/>
          </p:nvSpPr>
          <p:spPr>
            <a:xfrm>
              <a:off x="5977218" y="3234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solidFill>
                    <a:schemeClr val="bg1"/>
                  </a:solidFill>
                </a:rPr>
                <a:t>Database</a:t>
              </a:r>
            </a:p>
            <a:p>
              <a:pPr algn="ctr"/>
              <a:r>
                <a:rPr lang="en-US" sz="1400" dirty="0" smtClean="0">
                  <a:solidFill>
                    <a:schemeClr val="bg1"/>
                  </a:solidFill>
                </a:rPr>
                <a:t>Reader</a:t>
              </a:r>
            </a:p>
            <a:p>
              <a:pPr algn="ctr"/>
              <a:r>
                <a:rPr lang="en-US" sz="1400" dirty="0" smtClean="0">
                  <a:solidFill>
                    <a:schemeClr val="bg1"/>
                  </a:solidFill>
                </a:rPr>
                <a:t>Service</a:t>
              </a:r>
              <a:endParaRPr lang="en-US" sz="1400" dirty="0">
                <a:solidFill>
                  <a:schemeClr val="bg1"/>
                </a:solidFill>
              </a:endParaRPr>
            </a:p>
          </p:txBody>
        </p:sp>
        <p:cxnSp>
          <p:nvCxnSpPr>
            <p:cNvPr id="54" name="Elbow Connector 53"/>
            <p:cNvCxnSpPr>
              <a:stCxn id="53" idx="3"/>
              <a:endCxn id="42" idx="1"/>
            </p:cNvCxnSpPr>
            <p:nvPr/>
          </p:nvCxnSpPr>
          <p:spPr>
            <a:xfrm>
              <a:off x="7209865" y="3598209"/>
              <a:ext cx="168088" cy="504265"/>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55" name="Rectangle 54"/>
            <p:cNvSpPr/>
            <p:nvPr/>
          </p:nvSpPr>
          <p:spPr>
            <a:xfrm>
              <a:off x="73779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err="1" smtClean="0">
                  <a:solidFill>
                    <a:schemeClr val="bg1"/>
                  </a:solidFill>
                </a:rPr>
                <a:t>IEmail</a:t>
              </a:r>
              <a:endParaRPr lang="en-US" sz="1400" dirty="0" smtClean="0">
                <a:solidFill>
                  <a:schemeClr val="bg1"/>
                </a:solidFill>
              </a:endParaRPr>
            </a:p>
            <a:p>
              <a:pPr algn="ctr"/>
              <a:r>
                <a:rPr lang="en-US" sz="1400" dirty="0" smtClean="0">
                  <a:solidFill>
                    <a:schemeClr val="bg1"/>
                  </a:solidFill>
                </a:rPr>
                <a:t>Service</a:t>
              </a:r>
              <a:endParaRPr lang="en-US" sz="1400" dirty="0">
                <a:solidFill>
                  <a:schemeClr val="bg1"/>
                </a:solidFill>
              </a:endParaRPr>
            </a:p>
          </p:txBody>
        </p:sp>
        <p:sp>
          <p:nvSpPr>
            <p:cNvPr id="56" name="Rectangle 55"/>
            <p:cNvSpPr/>
            <p:nvPr/>
          </p:nvSpPr>
          <p:spPr>
            <a:xfrm>
              <a:off x="5977218" y="5139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smtClean="0">
                  <a:solidFill>
                    <a:schemeClr val="bg1"/>
                  </a:solidFill>
                </a:rPr>
                <a:t>EmailService</a:t>
              </a:r>
              <a:endParaRPr lang="en-US" sz="1400" dirty="0">
                <a:solidFill>
                  <a:schemeClr val="bg1"/>
                </a:solidFill>
              </a:endParaRPr>
            </a:p>
          </p:txBody>
        </p:sp>
        <p:cxnSp>
          <p:nvCxnSpPr>
            <p:cNvPr id="57" name="Elbow Connector 56"/>
            <p:cNvCxnSpPr>
              <a:stCxn id="56" idx="3"/>
              <a:endCxn id="55" idx="1"/>
            </p:cNvCxnSpPr>
            <p:nvPr/>
          </p:nvCxnSpPr>
          <p:spPr>
            <a:xfrm>
              <a:off x="7209865" y="5503209"/>
              <a:ext cx="168088" cy="116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94771392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62200" y="457200"/>
            <a:ext cx="4114800" cy="1879600"/>
          </a:xfrm>
        </p:spPr>
        <p:txBody>
          <a:bodyPr/>
          <a:lstStyle/>
          <a:p>
            <a:r>
              <a:rPr lang="en-US" dirty="0" smtClean="0"/>
              <a:t>Questions?</a:t>
            </a:r>
            <a:endParaRPr lang="en-US" dirty="0"/>
          </a:p>
        </p:txBody>
      </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1311458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62200" y="457200"/>
            <a:ext cx="4114800" cy="1879600"/>
          </a:xfrm>
        </p:spPr>
        <p:txBody>
          <a:bodyPr/>
          <a:lstStyle/>
          <a:p>
            <a:r>
              <a:rPr lang="en-US" dirty="0"/>
              <a:t>Thank You!</a:t>
            </a:r>
          </a:p>
        </p:txBody>
      </p:sp>
      <p:sp>
        <p:nvSpPr>
          <p:cNvPr id="5" name="Rectangle 3"/>
          <p:cNvSpPr>
            <a:spLocks noGrp="1" noChangeArrowheads="1"/>
          </p:cNvSpPr>
          <p:nvPr>
            <p:ph idx="1"/>
          </p:nvPr>
        </p:nvSpPr>
        <p:spPr>
          <a:xfrm>
            <a:off x="1524000" y="2590800"/>
            <a:ext cx="5562600" cy="3060700"/>
          </a:xfrm>
        </p:spPr>
        <p:txBody>
          <a:bodyPr/>
          <a:lstStyle/>
          <a:p>
            <a:pPr lvl="1">
              <a:buFontTx/>
              <a:buNone/>
            </a:pPr>
            <a:r>
              <a:rPr lang="en-US" dirty="0" smtClean="0"/>
              <a:t>Adnan Masood</a:t>
            </a:r>
            <a:endParaRPr lang="en-US" dirty="0"/>
          </a:p>
          <a:p>
            <a:pPr lvl="1">
              <a:buFontTx/>
              <a:buNone/>
            </a:pPr>
            <a:r>
              <a:rPr lang="en-US" dirty="0" smtClean="0"/>
              <a:t>adnanmasood@acm.org</a:t>
            </a:r>
            <a:br>
              <a:rPr lang="en-US" dirty="0" smtClean="0"/>
            </a:br>
            <a:r>
              <a:rPr lang="en-US" dirty="0" smtClean="0"/>
              <a:t>@adnanmasood</a:t>
            </a:r>
            <a:endParaRPr lang="en-US" dirty="0"/>
          </a:p>
          <a:p>
            <a:pPr lvl="1"/>
            <a:r>
              <a:rPr lang="en-US" dirty="0" smtClean="0"/>
              <a:t>Blog</a:t>
            </a:r>
            <a:r>
              <a:rPr lang="en-US" smtClean="0"/>
              <a:t>: blog.AdnanMasood.com</a:t>
            </a:r>
            <a:endParaRPr lang="en-US" dirty="0" smtClean="0"/>
          </a:p>
          <a:p>
            <a:pPr lvl="1"/>
            <a:r>
              <a:rPr lang="en-US" dirty="0" smtClean="0"/>
              <a:t>Pasadena .NET </a:t>
            </a:r>
            <a:r>
              <a:rPr lang="en-US" dirty="0"/>
              <a:t>User Group: </a:t>
            </a:r>
            <a:r>
              <a:rPr lang="en-US" dirty="0" smtClean="0">
                <a:hlinkClick r:id="rId3"/>
              </a:rPr>
              <a:t>www.sgvdotnet.org</a:t>
            </a:r>
            <a:endParaRPr lang="en-US" dirty="0"/>
          </a:p>
        </p:txBody>
      </p:sp>
      <p:pic>
        <p:nvPicPr>
          <p:cNvPr id="3"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679080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bwMode="auto">
          <a:xfrm>
            <a:off x="932916" y="533400"/>
            <a:ext cx="6382284" cy="10668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dirty="0" smtClean="0"/>
              <a:t>SRP: Single Responsibility</a:t>
            </a:r>
          </a:p>
        </p:txBody>
      </p:sp>
      <p:sp>
        <p:nvSpPr>
          <p:cNvPr id="3075" name="Text Placeholder 2"/>
          <p:cNvSpPr>
            <a:spLocks noGrp="1"/>
          </p:cNvSpPr>
          <p:nvPr>
            <p:ph type="body" sz="quarter" idx="10"/>
          </p:nvPr>
        </p:nvSpPr>
        <p:spPr>
          <a:xfrm>
            <a:off x="228600" y="1447800"/>
            <a:ext cx="8686800" cy="457200"/>
          </a:xfrm>
        </p:spPr>
        <p:txBody>
          <a:bodyPr/>
          <a:lstStyle/>
          <a:p>
            <a:pPr eaLnBrk="1" hangingPunct="1">
              <a:buNone/>
            </a:pPr>
            <a:endParaRPr lang="en-US" dirty="0" smtClean="0">
              <a:solidFill>
                <a:schemeClr val="tx1"/>
              </a:solidFill>
            </a:endParaRPr>
          </a:p>
          <a:p>
            <a:pPr eaLnBrk="1" hangingPunct="1">
              <a:buNone/>
            </a:pPr>
            <a:endParaRPr lang="en-US" dirty="0" smtClean="0">
              <a:solidFill>
                <a:schemeClr val="tx1"/>
              </a:solidFill>
            </a:endParaRPr>
          </a:p>
          <a:p>
            <a:pPr algn="ctr"/>
            <a:r>
              <a:rPr lang="en-US" sz="1600" dirty="0">
                <a:solidFill>
                  <a:schemeClr val="tx1"/>
                </a:solidFill>
              </a:rPr>
              <a:t>Example App: Read A Flat File And Send An Email</a:t>
            </a:r>
          </a:p>
          <a:p>
            <a:pPr eaLnBrk="1" hangingPunct="1">
              <a:buNone/>
            </a:pPr>
            <a:endParaRPr lang="en-US" dirty="0" smtClean="0">
              <a:solidFill>
                <a:schemeClr val="tx1"/>
              </a:solidFill>
            </a:endParaRPr>
          </a:p>
          <a:p>
            <a:pPr eaLnBrk="1" hangingPunct="1">
              <a:buNone/>
            </a:pPr>
            <a:endParaRPr lang="en-US" dirty="0" smtClean="0">
              <a:solidFill>
                <a:schemeClr val="tx1"/>
              </a:solidFill>
            </a:endParaRPr>
          </a:p>
        </p:txBody>
      </p:sp>
      <p:grpSp>
        <p:nvGrpSpPr>
          <p:cNvPr id="2" name="Group 10"/>
          <p:cNvGrpSpPr/>
          <p:nvPr/>
        </p:nvGrpSpPr>
        <p:grpSpPr>
          <a:xfrm>
            <a:off x="3581400" y="2095500"/>
            <a:ext cx="1676400" cy="2590800"/>
            <a:chOff x="3733800" y="2590800"/>
            <a:chExt cx="1676400" cy="2590800"/>
          </a:xfrm>
          <a:scene3d>
            <a:camera prst="perspectiveAbove"/>
            <a:lightRig rig="threePt" dir="t"/>
          </a:scene3d>
        </p:grpSpPr>
        <p:grpSp>
          <p:nvGrpSpPr>
            <p:cNvPr id="3" name="Group 7"/>
            <p:cNvGrpSpPr/>
            <p:nvPr/>
          </p:nvGrpSpPr>
          <p:grpSpPr>
            <a:xfrm>
              <a:off x="3733800" y="2590800"/>
              <a:ext cx="1676400" cy="2590800"/>
              <a:chOff x="1219200" y="2667000"/>
              <a:chExt cx="1676400" cy="2590800"/>
            </a:xfrm>
          </p:grpSpPr>
          <p:sp>
            <p:nvSpPr>
              <p:cNvPr id="4" name="Rectangle 3"/>
              <p:cNvSpPr/>
              <p:nvPr/>
            </p:nvSpPr>
            <p:spPr>
              <a:xfrm>
                <a:off x="1219200" y="26670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sp>
            <p:nvSpPr>
              <p:cNvPr id="5" name="Snip Single Corner Rectangle 4"/>
              <p:cNvSpPr/>
              <p:nvPr/>
            </p:nvSpPr>
            <p:spPr>
              <a:xfrm>
                <a:off x="1219200" y="42672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a:t>
                </a:r>
                <a:endParaRPr lang="en-US" dirty="0"/>
              </a:p>
            </p:txBody>
          </p:sp>
        </p:grpSp>
        <p:cxnSp>
          <p:nvCxnSpPr>
            <p:cNvPr id="10" name="Elbow Connector 9"/>
            <p:cNvCxnSpPr>
              <a:stCxn id="5" idx="3"/>
              <a:endCxn id="4" idx="2"/>
            </p:cNvCxnSpPr>
            <p:nvPr/>
          </p:nvCxnSpPr>
          <p:spPr>
            <a:xfrm rot="5400000" flipH="1" flipV="1">
              <a:off x="4267200" y="3886200"/>
              <a:ext cx="609600" cy="158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grpSp>
      <p:pic>
        <p:nvPicPr>
          <p:cNvPr id="7"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9198279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228600" y="2057400"/>
            <a:ext cx="8686800" cy="457200"/>
          </a:xfrm>
        </p:spPr>
        <p:txBody>
          <a:bodyPr/>
          <a:lstStyle/>
          <a:p>
            <a:r>
              <a:rPr lang="en-US" sz="1400" dirty="0">
                <a:solidFill>
                  <a:schemeClr val="tx1"/>
                </a:solidFill>
              </a:rPr>
              <a:t>Example App New Requirements: Send From Non-</a:t>
            </a:r>
            <a:r>
              <a:rPr lang="en-US" sz="1400" dirty="0" err="1">
                <a:solidFill>
                  <a:schemeClr val="tx1"/>
                </a:solidFill>
              </a:rPr>
              <a:t>WinForms</a:t>
            </a:r>
            <a:r>
              <a:rPr lang="en-US" sz="1400" dirty="0">
                <a:solidFill>
                  <a:schemeClr val="tx1"/>
                </a:solidFill>
              </a:rPr>
              <a:t> App. Read XML Or Flat File</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eaLnBrk="1" hangingPunct="1">
              <a:buNone/>
            </a:pPr>
            <a:endParaRPr lang="en-US" dirty="0" smtClean="0">
              <a:solidFill>
                <a:schemeClr val="tx1"/>
              </a:solidFill>
            </a:endParaRPr>
          </a:p>
        </p:txBody>
      </p:sp>
      <p:grpSp>
        <p:nvGrpSpPr>
          <p:cNvPr id="14" name="Group 13"/>
          <p:cNvGrpSpPr/>
          <p:nvPr/>
        </p:nvGrpSpPr>
        <p:grpSpPr>
          <a:xfrm>
            <a:off x="2598278" y="1905000"/>
            <a:ext cx="3657600" cy="3810000"/>
            <a:chOff x="2743200" y="1371600"/>
            <a:chExt cx="3657600" cy="3810000"/>
          </a:xfrm>
          <a:scene3d>
            <a:camera prst="perspectiveAbove"/>
            <a:lightRig rig="threePt" dir="t"/>
          </a:scene3d>
        </p:grpSpPr>
        <p:sp>
          <p:nvSpPr>
            <p:cNvPr id="4" name="Rectangle 3"/>
            <p:cNvSpPr/>
            <p:nvPr/>
          </p:nvSpPr>
          <p:spPr>
            <a:xfrm>
              <a:off x="3733800" y="2590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Email Sender</a:t>
              </a:r>
              <a:endParaRPr lang="en-US" dirty="0"/>
            </a:p>
          </p:txBody>
        </p:sp>
        <p:sp>
          <p:nvSpPr>
            <p:cNvPr id="5" name="Snip Single Corner Rectangle 4"/>
            <p:cNvSpPr/>
            <p:nvPr/>
          </p:nvSpPr>
          <p:spPr>
            <a:xfrm>
              <a:off x="2743200" y="41910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8" name="Snip Single Corner Rectangle 7"/>
            <p:cNvSpPr/>
            <p:nvPr/>
          </p:nvSpPr>
          <p:spPr>
            <a:xfrm>
              <a:off x="4724400" y="4191000"/>
              <a:ext cx="1676400" cy="990600"/>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XML File</a:t>
              </a:r>
              <a:endParaRPr lang="en-US" dirty="0"/>
            </a:p>
          </p:txBody>
        </p:sp>
        <p:cxnSp>
          <p:nvCxnSpPr>
            <p:cNvPr id="15" name="Elbow Connector 14"/>
            <p:cNvCxnSpPr>
              <a:stCxn id="5" idx="3"/>
              <a:endCxn id="4" idx="2"/>
            </p:cNvCxnSpPr>
            <p:nvPr/>
          </p:nvCxnSpPr>
          <p:spPr>
            <a:xfrm rot="5400000" flipH="1" flipV="1">
              <a:off x="3771900" y="3390900"/>
              <a:ext cx="609600" cy="990600"/>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16" name="Elbow Connector 15"/>
            <p:cNvCxnSpPr>
              <a:stCxn id="8" idx="3"/>
              <a:endCxn id="4" idx="2"/>
            </p:cNvCxnSpPr>
            <p:nvPr/>
          </p:nvCxnSpPr>
          <p:spPr>
            <a:xfrm rot="16200000" flipV="1">
              <a:off x="4762500" y="3390900"/>
              <a:ext cx="609600" cy="990600"/>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3733800" y="13716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cxnSp>
          <p:nvCxnSpPr>
            <p:cNvPr id="11" name="Elbow Connector 10"/>
            <p:cNvCxnSpPr>
              <a:stCxn id="4" idx="0"/>
              <a:endCxn id="10" idx="2"/>
            </p:cNvCxnSpPr>
            <p:nvPr/>
          </p:nvCxnSpPr>
          <p:spPr>
            <a:xfrm rot="5400000" flipH="1" flipV="1">
              <a:off x="4457700" y="2476500"/>
              <a:ext cx="228600" cy="158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grpSp>
      <p:sp>
        <p:nvSpPr>
          <p:cNvPr id="13" name="Title 1"/>
          <p:cNvSpPr txBox="1">
            <a:spLocks/>
          </p:cNvSpPr>
          <p:nvPr/>
        </p:nvSpPr>
        <p:spPr bwMode="auto">
          <a:xfrm>
            <a:off x="932916" y="533400"/>
            <a:ext cx="6382284" cy="1066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fontScale="92500"/>
          </a:bodyPr>
          <a:lst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SRP: Single Responsibility</a:t>
            </a:r>
          </a:p>
        </p:txBody>
      </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354921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228600" y="1143000"/>
            <a:ext cx="8686800" cy="457200"/>
          </a:xfrm>
        </p:spPr>
        <p:txBody>
          <a:bodyPr/>
          <a:lstStyle/>
          <a:p>
            <a:pPr eaLnBrk="1" hangingPunct="1">
              <a:buNone/>
            </a:pPr>
            <a:r>
              <a:rPr lang="en-US" sz="1200" dirty="0" smtClean="0">
                <a:solidFill>
                  <a:schemeClr val="tx1"/>
                </a:solidFill>
              </a:rPr>
              <a:t>Example App: A Better Structure</a:t>
            </a:r>
          </a:p>
          <a:p>
            <a:pPr eaLnBrk="1" hangingPunct="1">
              <a:buNone/>
            </a:pPr>
            <a:endParaRPr lang="en-US" sz="1200" dirty="0" smtClean="0">
              <a:solidFill>
                <a:schemeClr val="tx1"/>
              </a:solidFill>
            </a:endParaRPr>
          </a:p>
          <a:p>
            <a:pPr eaLnBrk="1" hangingPunct="1">
              <a:buNone/>
            </a:pPr>
            <a:endParaRPr lang="en-US" sz="1200" dirty="0" smtClean="0">
              <a:solidFill>
                <a:schemeClr val="tx1"/>
              </a:solidFill>
            </a:endParaRPr>
          </a:p>
          <a:p>
            <a:pPr eaLnBrk="1" hangingPunct="1">
              <a:buNone/>
            </a:pPr>
            <a:endParaRPr lang="en-US" sz="1200" dirty="0" smtClean="0">
              <a:solidFill>
                <a:schemeClr val="tx1"/>
              </a:solidFill>
            </a:endParaRPr>
          </a:p>
          <a:p>
            <a:pPr eaLnBrk="1" hangingPunct="1">
              <a:buNone/>
            </a:pPr>
            <a:endParaRPr lang="en-US" sz="1200" dirty="0" smtClean="0">
              <a:solidFill>
                <a:schemeClr val="tx1"/>
              </a:solidFill>
            </a:endParaRPr>
          </a:p>
        </p:txBody>
      </p:sp>
      <p:grpSp>
        <p:nvGrpSpPr>
          <p:cNvPr id="30" name="Group 29"/>
          <p:cNvGrpSpPr/>
          <p:nvPr/>
        </p:nvGrpSpPr>
        <p:grpSpPr>
          <a:xfrm>
            <a:off x="2667000" y="1219200"/>
            <a:ext cx="3657600" cy="3657600"/>
            <a:chOff x="2743200" y="2362200"/>
            <a:chExt cx="3657600" cy="3657600"/>
          </a:xfrm>
          <a:scene3d>
            <a:camera prst="perspectiveAbove"/>
            <a:lightRig rig="threePt" dir="t"/>
          </a:scene3d>
        </p:grpSpPr>
        <p:sp>
          <p:nvSpPr>
            <p:cNvPr id="4" name="Rectangle 3"/>
            <p:cNvSpPr/>
            <p:nvPr/>
          </p:nvSpPr>
          <p:spPr>
            <a:xfrm>
              <a:off x="3733800" y="2362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5" name="Snip Single Corner Rectangle 4"/>
            <p:cNvSpPr/>
            <p:nvPr/>
          </p:nvSpPr>
          <p:spPr>
            <a:xfrm>
              <a:off x="2743200" y="50292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8" name="Snip Single Corner Rectangle 7"/>
            <p:cNvSpPr/>
            <p:nvPr/>
          </p:nvSpPr>
          <p:spPr>
            <a:xfrm>
              <a:off x="4724400" y="50292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15" name="Elbow Connector 14"/>
            <p:cNvCxnSpPr>
              <a:stCxn id="5" idx="3"/>
              <a:endCxn id="13" idx="2"/>
            </p:cNvCxnSpPr>
            <p:nvPr/>
          </p:nvCxnSpPr>
          <p:spPr>
            <a:xfrm rot="5400000" flipH="1" flipV="1">
              <a:off x="3886200" y="4343400"/>
              <a:ext cx="381000" cy="990600"/>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16" name="Elbow Connector 15"/>
            <p:cNvCxnSpPr>
              <a:stCxn id="8" idx="3"/>
              <a:endCxn id="13" idx="2"/>
            </p:cNvCxnSpPr>
            <p:nvPr/>
          </p:nvCxnSpPr>
          <p:spPr>
            <a:xfrm rot="16200000" flipV="1">
              <a:off x="4876800" y="4343400"/>
              <a:ext cx="381000" cy="990600"/>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13" name="Rectangle 12"/>
            <p:cNvSpPr/>
            <p:nvPr/>
          </p:nvSpPr>
          <p:spPr>
            <a:xfrm>
              <a:off x="3733800" y="36576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Format Reader</a:t>
              </a:r>
              <a:endParaRPr lang="en-US" dirty="0"/>
            </a:p>
          </p:txBody>
        </p:sp>
        <p:cxnSp>
          <p:nvCxnSpPr>
            <p:cNvPr id="19" name="Elbow Connector 18"/>
            <p:cNvCxnSpPr>
              <a:stCxn id="13" idx="0"/>
              <a:endCxn id="4" idx="2"/>
            </p:cNvCxnSpPr>
            <p:nvPr/>
          </p:nvCxnSpPr>
          <p:spPr>
            <a:xfrm rot="5400000" flipH="1" flipV="1">
              <a:off x="4419600" y="3505200"/>
              <a:ext cx="304800" cy="158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586092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High Level View of our rest service</a:t>
            </a:r>
            <a:endParaRPr lang="en-GB" dirty="0"/>
          </a:p>
        </p:txBody>
      </p:sp>
      <p:pic>
        <p:nvPicPr>
          <p:cNvPr id="102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71575" y="2652712"/>
            <a:ext cx="680085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082743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Responsiblities</a:t>
            </a:r>
            <a:r>
              <a:rPr lang="en-US" dirty="0" smtClean="0"/>
              <a:t> </a:t>
            </a:r>
            <a:r>
              <a:rPr lang="en-US" dirty="0" err="1" smtClean="0"/>
              <a:t>holded</a:t>
            </a:r>
            <a:r>
              <a:rPr lang="en-US" dirty="0" smtClean="0"/>
              <a:t> by Repository Implementer</a:t>
            </a:r>
            <a:endParaRPr lang="en-GB"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2590415"/>
            <a:ext cx="3352800" cy="175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2471738"/>
            <a:ext cx="84867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463931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Architecture post applying single responsibility principle</a:t>
            </a:r>
            <a:endParaRPr lang="en-GB"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30095" y="1600200"/>
            <a:ext cx="5283809"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43446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Summary </a:t>
            </a:r>
            <a:endParaRPr lang="en-US" dirty="0"/>
          </a:p>
        </p:txBody>
      </p:sp>
      <p:sp>
        <p:nvSpPr>
          <p:cNvPr id="3" name="Content Placeholder 2"/>
          <p:cNvSpPr>
            <a:spLocks noGrp="1"/>
          </p:cNvSpPr>
          <p:nvPr>
            <p:ph idx="1"/>
          </p:nvPr>
        </p:nvSpPr>
        <p:spPr/>
        <p:txBody>
          <a:bodyPr>
            <a:normAutofit fontScale="70000" lnSpcReduction="20000"/>
          </a:bodyPr>
          <a:lstStyle/>
          <a:p>
            <a:endParaRPr lang="en-US" dirty="0"/>
          </a:p>
          <a:p>
            <a:r>
              <a:rPr lang="en-US" sz="2400" b="1" dirty="0"/>
              <a:t>Following SRP leads to lower coupling and higher cohesion </a:t>
            </a:r>
            <a:endParaRPr lang="en-US" sz="2400" dirty="0"/>
          </a:p>
          <a:p>
            <a:endParaRPr lang="en-US" dirty="0"/>
          </a:p>
          <a:p>
            <a:r>
              <a:rPr lang="en-US" sz="2400" b="1" dirty="0"/>
              <a:t>Many small classes with distinct responsibilities result in a more flexible design </a:t>
            </a:r>
            <a:endParaRPr lang="en-US" sz="2400" dirty="0"/>
          </a:p>
          <a:p>
            <a:endParaRPr lang="en-US" dirty="0"/>
          </a:p>
          <a:p>
            <a:r>
              <a:rPr lang="en-US" sz="2400" b="1" dirty="0"/>
              <a:t>Related Fundamentals: </a:t>
            </a:r>
            <a:endParaRPr lang="en-US" dirty="0"/>
          </a:p>
          <a:p>
            <a:pPr lvl="1">
              <a:buFont typeface="Courier New" pitchFamily="49" charset="0"/>
              <a:buChar char="o"/>
            </a:pPr>
            <a:r>
              <a:rPr lang="en-US" sz="2400" dirty="0" smtClean="0"/>
              <a:t>Open/Closed Principle</a:t>
            </a:r>
            <a:endParaRPr lang="en-US" sz="2400" dirty="0"/>
          </a:p>
          <a:p>
            <a:pPr lvl="1">
              <a:buFont typeface="Courier New" pitchFamily="49" charset="0"/>
              <a:buChar char="o"/>
            </a:pPr>
            <a:r>
              <a:rPr lang="en-US" sz="2400" dirty="0"/>
              <a:t>Interface Segregation Principle </a:t>
            </a:r>
          </a:p>
          <a:p>
            <a:pPr lvl="1">
              <a:buFont typeface="Courier New" pitchFamily="49" charset="0"/>
              <a:buChar char="o"/>
            </a:pPr>
            <a:r>
              <a:rPr lang="en-US" sz="2400" dirty="0"/>
              <a:t>Separation of Concerns </a:t>
            </a:r>
          </a:p>
          <a:p>
            <a:endParaRPr lang="en-US" dirty="0"/>
          </a:p>
          <a:p>
            <a:r>
              <a:rPr lang="en-US" sz="2600" b="1" dirty="0"/>
              <a:t>Recommended Reading: </a:t>
            </a:r>
            <a:endParaRPr lang="en-US" sz="2800" dirty="0"/>
          </a:p>
          <a:p>
            <a:pPr lvl="1">
              <a:buFont typeface="Courier New" pitchFamily="49" charset="0"/>
              <a:buChar char="o"/>
            </a:pPr>
            <a:r>
              <a:rPr lang="en-US" sz="2400" dirty="0"/>
              <a:t>Clean Code by Robert C. Martin [http://amzn.to/Clean-Code] </a:t>
            </a:r>
          </a:p>
          <a:p>
            <a:endParaRPr lang="en-US" sz="2800" dirty="0"/>
          </a:p>
          <a:p>
            <a:endParaRPr lang="en-US" sz="2600" dirty="0"/>
          </a:p>
          <a:p>
            <a:endParaRPr lang="en-US" dirty="0"/>
          </a:p>
          <a:p>
            <a:pPr lvl="1">
              <a:buFont typeface="Courier New" pitchFamily="49" charset="0"/>
              <a:buChar char="o"/>
            </a:pPr>
            <a:endParaRPr lang="en-US" sz="2000" dirty="0"/>
          </a:p>
          <a:p>
            <a:endParaRPr lang="en-US" dirty="0"/>
          </a:p>
          <a:p>
            <a:pPr>
              <a:buFont typeface="Courier New" pitchFamily="49" charset="0"/>
              <a:buChar char="o"/>
            </a:pP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26259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0" y="2133600"/>
            <a:ext cx="6400800" cy="1524000"/>
          </a:xfrm>
        </p:spPr>
        <p:txBody>
          <a:bodyPr>
            <a:normAutofit fontScale="90000"/>
          </a:bodyPr>
          <a:lstStyle/>
          <a:p>
            <a:r>
              <a:rPr lang="en-US" dirty="0"/>
              <a:t/>
            </a:r>
            <a:br>
              <a:rPr lang="en-US" dirty="0"/>
            </a:br>
            <a:r>
              <a:rPr lang="en-US" b="1" dirty="0" smtClean="0"/>
              <a:t>The </a:t>
            </a:r>
            <a:r>
              <a:rPr lang="en-US" b="1" dirty="0"/>
              <a:t>Open / Closed Principle </a:t>
            </a:r>
            <a:r>
              <a:rPr lang="en-US" b="1" dirty="0" smtClean="0"/>
              <a:t/>
            </a:r>
            <a:br>
              <a:rPr lang="en-US" b="1" dirty="0" smtClean="0"/>
            </a:br>
            <a:r>
              <a:rPr lang="en-US" b="1" dirty="0"/>
              <a:t/>
            </a:r>
            <a:br>
              <a:rPr lang="en-US" b="1" dirty="0"/>
            </a:br>
            <a:r>
              <a:rPr lang="en-US" b="1" dirty="0" smtClean="0"/>
              <a:t/>
            </a:r>
            <a:br>
              <a:rPr lang="en-US" b="1" dirty="0" smtClean="0"/>
            </a:br>
            <a:endParaRPr lang="en-US" dirty="0"/>
          </a:p>
        </p:txBody>
      </p:sp>
      <p:pic>
        <p:nvPicPr>
          <p:cNvPr id="4"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72550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71709" cy="6899564"/>
          </a:xfrm>
        </p:spPr>
      </p:pic>
      <p:pic>
        <p:nvPicPr>
          <p:cNvPr id="5"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935641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85800" y="1143000"/>
            <a:ext cx="8229600" cy="4838700"/>
          </a:xfrm>
          <a:prstGeom prst="rect">
            <a:avLst/>
          </a:prstGeom>
        </p:spPr>
        <p:txBody>
          <a:bodyPr vert="horz" lIns="0" tIns="45720" rIns="0" bIns="0" rtlCol="0" anchor="b" anchorCtr="0"/>
          <a:lstStyle>
            <a:defPPr>
              <a:defRPr lang="en-US"/>
            </a:defPPr>
            <a:lvl1pPr marL="0" algn="r" defTabSz="914400" rtl="0" eaLnBrk="1" latinLnBrk="0" hangingPunct="1">
              <a:defRPr lang="en-US" sz="900" kern="1200" cap="all" spc="110" baseline="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smtClean="0">
                <a:solidFill>
                  <a:schemeClr val="tx1"/>
                </a:solidFill>
                <a:effectLst>
                  <a:outerShdw blurRad="50800" dist="38100" dir="2700000" algn="tl" rotWithShape="0">
                    <a:prstClr val="black">
                      <a:alpha val="40000"/>
                    </a:prstClr>
                  </a:outerShdw>
                </a:effectLst>
              </a:rPr>
              <a:t>S</a:t>
            </a:r>
            <a:r>
              <a:rPr lang="en-US" sz="2800" dirty="0" smtClean="0">
                <a:solidFill>
                  <a:schemeClr val="tx1"/>
                </a:solidFill>
              </a:rPr>
              <a:t>RP: Single Responsibility Principle</a:t>
            </a:r>
          </a:p>
          <a:p>
            <a:pPr lvl="1"/>
            <a:endParaRPr lang="en-US" sz="2800" dirty="0" smtClean="0"/>
          </a:p>
          <a:p>
            <a:r>
              <a:rPr lang="en-US" sz="2800" b="1" dirty="0" smtClean="0">
                <a:solidFill>
                  <a:schemeClr val="tx1"/>
                </a:solidFill>
                <a:effectLst>
                  <a:outerShdw blurRad="50800" dist="38100" dir="2700000" algn="tl" rotWithShape="0">
                    <a:prstClr val="black">
                      <a:alpha val="40000"/>
                    </a:prstClr>
                  </a:outerShdw>
                </a:effectLst>
              </a:rPr>
              <a:t>O</a:t>
            </a:r>
            <a:r>
              <a:rPr lang="en-US" sz="2800" dirty="0" smtClean="0">
                <a:solidFill>
                  <a:schemeClr val="tx1"/>
                </a:solidFill>
              </a:rPr>
              <a:t>CP: Open Closed Principle</a:t>
            </a:r>
          </a:p>
          <a:p>
            <a:pPr lvl="1"/>
            <a:endParaRPr lang="en-US" sz="2800" dirty="0" smtClean="0"/>
          </a:p>
          <a:p>
            <a:r>
              <a:rPr lang="en-US" sz="2800" b="1" dirty="0" smtClean="0">
                <a:solidFill>
                  <a:schemeClr val="tx1"/>
                </a:solidFill>
                <a:effectLst>
                  <a:outerShdw blurRad="50800" dist="38100" dir="2700000" algn="tl" rotWithShape="0">
                    <a:prstClr val="black">
                      <a:alpha val="40000"/>
                    </a:prstClr>
                  </a:outerShdw>
                </a:effectLst>
              </a:rPr>
              <a:t>L</a:t>
            </a:r>
            <a:r>
              <a:rPr lang="en-US" sz="2800" dirty="0" smtClean="0">
                <a:solidFill>
                  <a:schemeClr val="tx1"/>
                </a:solidFill>
              </a:rPr>
              <a:t>SP: </a:t>
            </a:r>
            <a:r>
              <a:rPr lang="en-US" sz="2800" dirty="0" err="1" smtClean="0">
                <a:solidFill>
                  <a:schemeClr val="tx1"/>
                </a:solidFill>
              </a:rPr>
              <a:t>Liskov</a:t>
            </a:r>
            <a:r>
              <a:rPr lang="en-US" sz="2800" dirty="0" smtClean="0">
                <a:solidFill>
                  <a:schemeClr val="tx1"/>
                </a:solidFill>
              </a:rPr>
              <a:t> Substitution Principle</a:t>
            </a:r>
          </a:p>
          <a:p>
            <a:pPr lvl="1"/>
            <a:endParaRPr lang="en-US" sz="2800" dirty="0" smtClean="0"/>
          </a:p>
          <a:p>
            <a:r>
              <a:rPr lang="en-US" sz="2800" b="1" dirty="0" smtClean="0">
                <a:solidFill>
                  <a:schemeClr val="tx1"/>
                </a:solidFill>
                <a:effectLst>
                  <a:outerShdw blurRad="50800" dist="38100" dir="2700000" algn="tl" rotWithShape="0">
                    <a:prstClr val="black">
                      <a:alpha val="40000"/>
                    </a:prstClr>
                  </a:outerShdw>
                </a:effectLst>
              </a:rPr>
              <a:t>I</a:t>
            </a:r>
            <a:r>
              <a:rPr lang="en-US" sz="2800" dirty="0" smtClean="0">
                <a:solidFill>
                  <a:schemeClr val="tx1"/>
                </a:solidFill>
              </a:rPr>
              <a:t>SP: Interface Segregation Principle</a:t>
            </a:r>
          </a:p>
          <a:p>
            <a:pPr lvl="1"/>
            <a:endParaRPr lang="en-US" sz="2800" dirty="0" smtClean="0"/>
          </a:p>
          <a:p>
            <a:r>
              <a:rPr lang="en-US" sz="2800" b="1" dirty="0" smtClean="0">
                <a:solidFill>
                  <a:schemeClr val="tx1"/>
                </a:solidFill>
                <a:effectLst>
                  <a:outerShdw blurRad="50800" dist="38100" dir="2700000" algn="tl" rotWithShape="0">
                    <a:prstClr val="black">
                      <a:alpha val="40000"/>
                    </a:prstClr>
                  </a:outerShdw>
                </a:effectLst>
              </a:rPr>
              <a:t>D</a:t>
            </a:r>
            <a:r>
              <a:rPr lang="en-US" sz="2800" dirty="0" smtClean="0">
                <a:solidFill>
                  <a:schemeClr val="tx1"/>
                </a:solidFill>
              </a:rPr>
              <a:t>IP: Dependency Inversion Principle</a:t>
            </a:r>
          </a:p>
          <a:p>
            <a:endParaRPr lang="en-US" sz="2800" dirty="0">
              <a:solidFill>
                <a:schemeClr val="tx1"/>
              </a:solidFill>
            </a:endParaRPr>
          </a:p>
        </p:txBody>
      </p:sp>
      <p:sp>
        <p:nvSpPr>
          <p:cNvPr id="5" name="Title 1"/>
          <p:cNvSpPr>
            <a:spLocks noGrp="1"/>
          </p:cNvSpPr>
          <p:nvPr>
            <p:ph type="title"/>
          </p:nvPr>
        </p:nvSpPr>
        <p:spPr bwMode="auto">
          <a:xfrm>
            <a:off x="609600" y="152400"/>
            <a:ext cx="7239000" cy="6858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S.O.L.I.D. Principles</a:t>
            </a:r>
          </a:p>
        </p:txBody>
      </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3738565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OCP: The Open/Closed Principle </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sz="2800" b="1" i="1" dirty="0"/>
              <a:t>The Open / Closed Principle states that software entities (classes, modules, functions, etc.) should be open for </a:t>
            </a:r>
            <a:r>
              <a:rPr lang="en-US" sz="2800" b="1" i="1" dirty="0" smtClean="0"/>
              <a:t>extension</a:t>
            </a:r>
            <a:r>
              <a:rPr lang="en-US" sz="2800" b="1" i="1" dirty="0"/>
              <a:t>, but closed for </a:t>
            </a:r>
            <a:r>
              <a:rPr lang="en-US" sz="2800" b="1" i="1" dirty="0" smtClean="0"/>
              <a:t>modification </a:t>
            </a:r>
          </a:p>
          <a:p>
            <a:endParaRPr lang="en-US" sz="2800" b="1" i="1" dirty="0"/>
          </a:p>
          <a:p>
            <a:endParaRPr lang="en-US" sz="2800" b="1" i="1" dirty="0" smtClean="0"/>
          </a:p>
          <a:p>
            <a:pPr marL="3657600" lvl="8" indent="0">
              <a:buNone/>
            </a:pPr>
            <a:r>
              <a:rPr lang="en-US" sz="2800" b="1" dirty="0" smtClean="0"/>
              <a:t>                            Wikipedia </a:t>
            </a:r>
            <a:endParaRPr lang="en-US" sz="2800"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6791809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Open / Closed Principle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800" b="1" dirty="0"/>
              <a:t>Open to Extension </a:t>
            </a:r>
            <a:endParaRPr lang="en-US" sz="2800" b="1" dirty="0" smtClean="0"/>
          </a:p>
          <a:p>
            <a:pPr marL="400050" lvl="1" indent="0">
              <a:buNone/>
            </a:pPr>
            <a:r>
              <a:rPr lang="en-US" b="1" dirty="0"/>
              <a:t>New behavior can be added in the future </a:t>
            </a:r>
            <a:endParaRPr lang="en-US" b="1" dirty="0" smtClean="0"/>
          </a:p>
          <a:p>
            <a:pPr marL="400050" lvl="1" indent="0">
              <a:buNone/>
            </a:pPr>
            <a:endParaRPr lang="en-US" b="1" dirty="0"/>
          </a:p>
          <a:p>
            <a:pPr marL="400050" lvl="1" indent="0">
              <a:buNone/>
            </a:pPr>
            <a:endParaRPr lang="en-US" b="1" dirty="0" smtClean="0"/>
          </a:p>
          <a:p>
            <a:pPr marL="0" indent="0">
              <a:buNone/>
            </a:pPr>
            <a:r>
              <a:rPr lang="en-US" sz="2800" b="1" dirty="0"/>
              <a:t>Closed to Modification </a:t>
            </a:r>
            <a:endParaRPr lang="en-US" sz="2800" b="1" dirty="0" smtClean="0"/>
          </a:p>
          <a:p>
            <a:pPr marL="400050" lvl="1" indent="0">
              <a:buNone/>
            </a:pPr>
            <a:r>
              <a:rPr lang="en-US" b="1" dirty="0"/>
              <a:t>Changes to source or binary code are not required </a:t>
            </a:r>
            <a:endParaRPr lang="en-US" b="1" dirty="0" smtClean="0"/>
          </a:p>
          <a:p>
            <a:pPr marL="400050" lvl="1" indent="0">
              <a:buNone/>
            </a:pPr>
            <a:endParaRPr lang="en-US" b="1" dirty="0"/>
          </a:p>
          <a:p>
            <a:pPr marL="400050" lvl="1" indent="0">
              <a:buNone/>
            </a:pPr>
            <a:endParaRPr lang="en-US" b="1" dirty="0" smtClean="0"/>
          </a:p>
          <a:p>
            <a:pPr marL="0" indent="0">
              <a:buNone/>
            </a:pPr>
            <a:r>
              <a:rPr lang="en-US" sz="2200" b="1" dirty="0"/>
              <a:t>Dr. Bertrand Meyer originated the OCP term in his 1988 book, </a:t>
            </a:r>
            <a:r>
              <a:rPr lang="en-US" sz="2200" b="1" i="1" dirty="0"/>
              <a:t>Object Oriented Software Construction </a:t>
            </a:r>
            <a:endParaRPr lang="en-US" sz="2200"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2561418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Change behavior without changing code? </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sz="2800" b="1" dirty="0"/>
              <a:t>Rely on abstractions </a:t>
            </a:r>
            <a:endParaRPr lang="en-US" sz="2800" b="1" dirty="0" smtClean="0"/>
          </a:p>
          <a:p>
            <a:pPr marL="400050" lvl="1" indent="0">
              <a:buNone/>
            </a:pPr>
            <a:endParaRPr lang="en-US" sz="2400" b="1" dirty="0"/>
          </a:p>
          <a:p>
            <a:pPr marL="400050" lvl="1" indent="0">
              <a:buNone/>
            </a:pPr>
            <a:r>
              <a:rPr lang="en-US" sz="2400" b="1" dirty="0"/>
              <a:t>No limit to variety of implementations of each abstraction </a:t>
            </a:r>
            <a:endParaRPr lang="en-US" sz="2400" b="1" dirty="0" smtClean="0"/>
          </a:p>
          <a:p>
            <a:pPr marL="400050" lvl="1" indent="0">
              <a:buNone/>
            </a:pPr>
            <a:endParaRPr lang="en-US" sz="2400" b="1" dirty="0"/>
          </a:p>
          <a:p>
            <a:pPr marL="0" indent="0">
              <a:buNone/>
            </a:pPr>
            <a:r>
              <a:rPr lang="en-US" sz="2800" b="1" dirty="0"/>
              <a:t>In .NET, abstractions </a:t>
            </a:r>
            <a:r>
              <a:rPr lang="en-US" sz="2800" b="1" dirty="0" smtClean="0"/>
              <a:t>include:</a:t>
            </a:r>
            <a:endParaRPr lang="en-US" dirty="0"/>
          </a:p>
          <a:p>
            <a:r>
              <a:rPr lang="en-US" sz="2400" b="1" dirty="0"/>
              <a:t>Interfaces </a:t>
            </a:r>
            <a:endParaRPr lang="en-US" sz="2400" dirty="0"/>
          </a:p>
          <a:p>
            <a:r>
              <a:rPr lang="en-US" sz="2400" b="1" dirty="0"/>
              <a:t>Abstract Base Classes </a:t>
            </a:r>
            <a:endParaRPr lang="en-US" sz="2400" dirty="0"/>
          </a:p>
          <a:p>
            <a:pPr marL="0" indent="0">
              <a:buNone/>
            </a:pPr>
            <a:r>
              <a:rPr lang="en-US" b="1" dirty="0" smtClean="0"/>
              <a:t> </a:t>
            </a:r>
          </a:p>
          <a:p>
            <a:pPr marL="0" indent="0">
              <a:buNone/>
            </a:pPr>
            <a:r>
              <a:rPr lang="en-US" sz="3000" b="1" dirty="0"/>
              <a:t>In procedural code, some level of OCP can be achieved via parameters </a:t>
            </a:r>
            <a:endParaRPr lang="en-US" sz="3000"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904214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Problem </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r>
              <a:rPr lang="en-US" b="1" dirty="0"/>
              <a:t>Adding new rules require changes to the calculator every time </a:t>
            </a:r>
            <a:endParaRPr lang="en-US" dirty="0"/>
          </a:p>
          <a:p>
            <a:endParaRPr lang="en-US" dirty="0"/>
          </a:p>
          <a:p>
            <a:r>
              <a:rPr lang="en-US" b="1" dirty="0"/>
              <a:t>Each change can introduce bugs and requires re-testing, etc. </a:t>
            </a:r>
            <a:endParaRPr lang="en-US" dirty="0"/>
          </a:p>
          <a:p>
            <a:endParaRPr lang="en-US" dirty="0"/>
          </a:p>
          <a:p>
            <a:r>
              <a:rPr lang="en-US" b="1" dirty="0"/>
              <a:t>We want to avoid introducing changes that </a:t>
            </a:r>
            <a:r>
              <a:rPr lang="en-US" b="1" i="1" dirty="0"/>
              <a:t>cascade </a:t>
            </a:r>
            <a:r>
              <a:rPr lang="en-US" b="1" dirty="0"/>
              <a:t>through many modules in our application </a:t>
            </a:r>
            <a:endParaRPr lang="en-US" dirty="0"/>
          </a:p>
          <a:p>
            <a:endParaRPr lang="en-US" dirty="0"/>
          </a:p>
          <a:p>
            <a:r>
              <a:rPr lang="en-US" b="1" dirty="0"/>
              <a:t>Writing new classes is less likely to introduce problems </a:t>
            </a:r>
            <a:endParaRPr lang="en-US" dirty="0"/>
          </a:p>
          <a:p>
            <a:pPr lvl="1">
              <a:buFont typeface="Courier New" pitchFamily="49" charset="0"/>
              <a:buChar char="o"/>
            </a:pPr>
            <a:r>
              <a:rPr lang="en-US" sz="2900" dirty="0"/>
              <a:t>Nothing depends on new classes (yet) </a:t>
            </a:r>
            <a:endParaRPr lang="en-US" dirty="0"/>
          </a:p>
          <a:p>
            <a:pPr lvl="1">
              <a:buFont typeface="Courier New" pitchFamily="49" charset="0"/>
              <a:buChar char="o"/>
            </a:pPr>
            <a:r>
              <a:rPr lang="en-US" dirty="0"/>
              <a:t>New classes have no legacy coupling to make them hard to design or test </a:t>
            </a:r>
          </a:p>
          <a:p>
            <a:endParaRPr lang="en-US" dirty="0"/>
          </a:p>
          <a:p>
            <a:pPr lvl="1">
              <a:buFont typeface="Courier New" pitchFamily="49" charset="0"/>
              <a:buChar char="o"/>
            </a:pPr>
            <a:endParaRPr lang="en-US" sz="2900" dirty="0"/>
          </a:p>
          <a:p>
            <a:endParaRPr lang="en-US" dirty="0"/>
          </a:p>
          <a:p>
            <a:pPr marL="857250" lvl="1" indent="-457200">
              <a:buFont typeface="Courier New" pitchFamily="49" charset="0"/>
              <a:buChar char="o"/>
            </a:pP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445440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Three Approaches to Achieve OCP </a:t>
            </a:r>
            <a:endParaRPr lang="en-US" dirty="0"/>
          </a:p>
        </p:txBody>
      </p:sp>
      <p:sp>
        <p:nvSpPr>
          <p:cNvPr id="3" name="Content Placeholder 2"/>
          <p:cNvSpPr>
            <a:spLocks noGrp="1"/>
          </p:cNvSpPr>
          <p:nvPr>
            <p:ph idx="1"/>
          </p:nvPr>
        </p:nvSpPr>
        <p:spPr/>
        <p:txBody>
          <a:bodyPr>
            <a:normAutofit fontScale="25000" lnSpcReduction="20000"/>
          </a:bodyPr>
          <a:lstStyle/>
          <a:p>
            <a:endParaRPr lang="en-US" dirty="0"/>
          </a:p>
          <a:p>
            <a:r>
              <a:rPr lang="en-US" sz="8000" b="1" dirty="0"/>
              <a:t>Parameters (Procedural Programming) </a:t>
            </a:r>
            <a:endParaRPr lang="en-US" sz="8000" dirty="0"/>
          </a:p>
          <a:p>
            <a:pPr lvl="1">
              <a:buFont typeface="Courier New" pitchFamily="49" charset="0"/>
              <a:buChar char="o"/>
            </a:pPr>
            <a:r>
              <a:rPr lang="en-US" sz="8000" dirty="0"/>
              <a:t>Allow client to control behavior specifics via a parameter </a:t>
            </a:r>
          </a:p>
          <a:p>
            <a:pPr lvl="1">
              <a:buFont typeface="Courier New" pitchFamily="49" charset="0"/>
              <a:buChar char="o"/>
            </a:pPr>
            <a:r>
              <a:rPr lang="en-US" sz="8000" dirty="0"/>
              <a:t>Combined with delegates/lambda, can be very powerful </a:t>
            </a:r>
            <a:r>
              <a:rPr lang="en-US" sz="8000" dirty="0" smtClean="0"/>
              <a:t>approach</a:t>
            </a:r>
          </a:p>
          <a:p>
            <a:pPr marL="0" indent="0">
              <a:buNone/>
            </a:pPr>
            <a:endParaRPr lang="en-US" sz="8000" dirty="0"/>
          </a:p>
          <a:p>
            <a:r>
              <a:rPr lang="en-US" sz="8000" b="1" dirty="0"/>
              <a:t>Inheritance / Template Method Pattern </a:t>
            </a:r>
            <a:endParaRPr lang="en-US" sz="8000" dirty="0"/>
          </a:p>
          <a:p>
            <a:pPr lvl="1">
              <a:buFont typeface="Courier New" pitchFamily="49" charset="0"/>
              <a:buChar char="o"/>
            </a:pPr>
            <a:r>
              <a:rPr lang="en-US" sz="8000" dirty="0"/>
              <a:t>Child types override behavior of a base class (or interface) </a:t>
            </a:r>
          </a:p>
          <a:p>
            <a:endParaRPr lang="en-US" sz="8000" dirty="0" smtClean="0"/>
          </a:p>
          <a:p>
            <a:endParaRPr lang="en-US" sz="8000" dirty="0"/>
          </a:p>
          <a:p>
            <a:r>
              <a:rPr lang="en-US" sz="8000" b="1" dirty="0"/>
              <a:t>Composition / Strategy Pattern </a:t>
            </a:r>
            <a:endParaRPr lang="en-US" sz="8000" dirty="0"/>
          </a:p>
          <a:p>
            <a:pPr lvl="1">
              <a:buFont typeface="Courier New" pitchFamily="49" charset="0"/>
              <a:buChar char="o"/>
            </a:pPr>
            <a:r>
              <a:rPr lang="fr-FR" sz="8000" dirty="0"/>
              <a:t>Client code </a:t>
            </a:r>
            <a:r>
              <a:rPr lang="fr-FR" sz="8000" dirty="0" err="1"/>
              <a:t>depends</a:t>
            </a:r>
            <a:r>
              <a:rPr lang="fr-FR" sz="8000" dirty="0"/>
              <a:t> on abstraction </a:t>
            </a:r>
          </a:p>
          <a:p>
            <a:pPr lvl="1">
              <a:buFont typeface="Courier New" pitchFamily="49" charset="0"/>
              <a:buChar char="o"/>
            </a:pPr>
            <a:r>
              <a:rPr lang="en-US" sz="8000" dirty="0" smtClean="0"/>
              <a:t>Provides </a:t>
            </a:r>
            <a:r>
              <a:rPr lang="en-US" sz="8000" dirty="0"/>
              <a:t>a “plug in” model </a:t>
            </a:r>
          </a:p>
          <a:p>
            <a:pPr lvl="1">
              <a:buFont typeface="Courier New" pitchFamily="49" charset="0"/>
              <a:buChar char="o"/>
            </a:pPr>
            <a:r>
              <a:rPr lang="fr-FR" sz="8000" dirty="0" err="1"/>
              <a:t>Implementations</a:t>
            </a:r>
            <a:r>
              <a:rPr lang="fr-FR" sz="8000" dirty="0"/>
              <a:t> </a:t>
            </a:r>
            <a:r>
              <a:rPr lang="fr-FR" sz="8000" dirty="0" err="1"/>
              <a:t>utilize</a:t>
            </a:r>
            <a:r>
              <a:rPr lang="fr-FR" sz="8000" dirty="0"/>
              <a:t> </a:t>
            </a:r>
            <a:r>
              <a:rPr lang="fr-FR" sz="8000" dirty="0" err="1"/>
              <a:t>Inheritance</a:t>
            </a:r>
            <a:r>
              <a:rPr lang="fr-FR" sz="8000" dirty="0"/>
              <a:t>; Client </a:t>
            </a:r>
            <a:r>
              <a:rPr lang="fr-FR" sz="8000" dirty="0" err="1"/>
              <a:t>utilizes</a:t>
            </a:r>
            <a:r>
              <a:rPr lang="fr-FR" sz="8000" dirty="0"/>
              <a:t> Composition </a:t>
            </a:r>
          </a:p>
          <a:p>
            <a:pPr lvl="1">
              <a:buFont typeface="Courier New" pitchFamily="49" charset="0"/>
              <a:buChar char="o"/>
            </a:pPr>
            <a:endParaRPr lang="en-US" sz="8000" dirty="0"/>
          </a:p>
          <a:p>
            <a:pPr lvl="1">
              <a:buFont typeface="Courier New" pitchFamily="49" charset="0"/>
              <a:buChar char="o"/>
            </a:pPr>
            <a:endParaRPr lang="en-US" sz="8000" dirty="0"/>
          </a:p>
          <a:p>
            <a:pPr lvl="1">
              <a:buFont typeface="Courier New" pitchFamily="49" charset="0"/>
              <a:buChar char="o"/>
            </a:pPr>
            <a:endParaRPr lang="en-US" sz="2400"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30245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When do we apply OCP? </a:t>
            </a:r>
            <a:endParaRPr lang="en-US" dirty="0"/>
          </a:p>
        </p:txBody>
      </p:sp>
      <p:sp>
        <p:nvSpPr>
          <p:cNvPr id="3" name="Content Placeholder 2"/>
          <p:cNvSpPr>
            <a:spLocks noGrp="1"/>
          </p:cNvSpPr>
          <p:nvPr>
            <p:ph idx="1"/>
          </p:nvPr>
        </p:nvSpPr>
        <p:spPr/>
        <p:txBody>
          <a:bodyPr>
            <a:normAutofit fontScale="55000" lnSpcReduction="20000"/>
          </a:bodyPr>
          <a:lstStyle/>
          <a:p>
            <a:endParaRPr lang="en-US" dirty="0"/>
          </a:p>
          <a:p>
            <a:r>
              <a:rPr lang="en-US" b="1" dirty="0"/>
              <a:t>Experience Tells You </a:t>
            </a:r>
            <a:endParaRPr lang="en-US" dirty="0"/>
          </a:p>
          <a:p>
            <a:pPr marL="400050" lvl="1" indent="0">
              <a:buNone/>
            </a:pPr>
            <a:r>
              <a:rPr lang="en-US" sz="3200" dirty="0"/>
              <a:t>If you know from your own experience in the problem domain that a particular class of change is likely to recur, you can apply OCP up front in your </a:t>
            </a:r>
            <a:r>
              <a:rPr lang="en-US" sz="3200" dirty="0" smtClean="0"/>
              <a:t>design</a:t>
            </a:r>
          </a:p>
          <a:p>
            <a:pPr marL="400050" lvl="1" indent="0">
              <a:buNone/>
            </a:pPr>
            <a:endParaRPr lang="en-US" sz="3200" dirty="0" smtClean="0"/>
          </a:p>
          <a:p>
            <a:pPr marL="0" indent="0">
              <a:buNone/>
            </a:pPr>
            <a:r>
              <a:rPr lang="en-US" b="1" dirty="0"/>
              <a:t>Otherwise – “Fool me once, shame on you; fool me twice, shame on me” </a:t>
            </a:r>
            <a:r>
              <a:rPr lang="en-US" dirty="0" smtClean="0"/>
              <a:t> </a:t>
            </a:r>
            <a:endParaRPr lang="en-US" dirty="0"/>
          </a:p>
          <a:p>
            <a:r>
              <a:rPr lang="en-US" b="1" dirty="0"/>
              <a:t>Don’t apply OCP at first </a:t>
            </a:r>
            <a:endParaRPr lang="en-US" dirty="0"/>
          </a:p>
          <a:p>
            <a:r>
              <a:rPr lang="en-US" b="1" dirty="0"/>
              <a:t>If the module changes once, accept it. </a:t>
            </a:r>
            <a:endParaRPr lang="en-US" dirty="0"/>
          </a:p>
          <a:p>
            <a:r>
              <a:rPr lang="en-US" b="1" dirty="0"/>
              <a:t>If it changes a second time, refactor to achieve OCP </a:t>
            </a:r>
            <a:endParaRPr lang="en-US" b="1" dirty="0" smtClean="0"/>
          </a:p>
          <a:p>
            <a:endParaRPr lang="en-US" b="1" dirty="0"/>
          </a:p>
          <a:p>
            <a:pPr marL="0" indent="0">
              <a:buNone/>
            </a:pPr>
            <a:r>
              <a:rPr lang="en-US" b="1" dirty="0"/>
              <a:t>Remember </a:t>
            </a:r>
            <a:r>
              <a:rPr lang="en-US" b="1" i="1" dirty="0"/>
              <a:t>TANSTAAFL </a:t>
            </a:r>
            <a:endParaRPr lang="en-US" dirty="0"/>
          </a:p>
          <a:p>
            <a:r>
              <a:rPr lang="en-US" b="1" i="1" dirty="0"/>
              <a:t>There </a:t>
            </a:r>
            <a:r>
              <a:rPr lang="en-US" b="1" i="1" dirty="0" err="1"/>
              <a:t>Ain’t</a:t>
            </a:r>
            <a:r>
              <a:rPr lang="en-US" b="1" i="1" dirty="0"/>
              <a:t> No Such Thing As A Free Lunch </a:t>
            </a:r>
            <a:endParaRPr lang="en-US" dirty="0"/>
          </a:p>
          <a:p>
            <a:r>
              <a:rPr lang="en-US" b="1" dirty="0" smtClean="0"/>
              <a:t>OCP </a:t>
            </a:r>
            <a:r>
              <a:rPr lang="en-US" b="1" dirty="0"/>
              <a:t>adds complexity to design </a:t>
            </a:r>
            <a:endParaRPr lang="en-US" dirty="0"/>
          </a:p>
          <a:p>
            <a:r>
              <a:rPr lang="en-US" b="1" dirty="0" smtClean="0"/>
              <a:t>No </a:t>
            </a:r>
            <a:r>
              <a:rPr lang="en-US" b="1" dirty="0"/>
              <a:t>design can be closed against all changes </a:t>
            </a:r>
            <a:endParaRPr lang="en-US" dirty="0"/>
          </a:p>
          <a:p>
            <a:pPr marL="0" indent="0">
              <a:buNone/>
            </a:pP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8671517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a:t>
            </a:r>
            <a:endParaRPr lang="en-US" dirty="0"/>
          </a:p>
        </p:txBody>
      </p:sp>
      <p:sp>
        <p:nvSpPr>
          <p:cNvPr id="3" name="Content Placeholder 2"/>
          <p:cNvSpPr>
            <a:spLocks noGrp="1"/>
          </p:cNvSpPr>
          <p:nvPr>
            <p:ph idx="1"/>
          </p:nvPr>
        </p:nvSpPr>
        <p:spPr/>
        <p:txBody>
          <a:bodyPr>
            <a:normAutofit fontScale="55000" lnSpcReduction="20000"/>
          </a:bodyPr>
          <a:lstStyle/>
          <a:p>
            <a:endParaRPr lang="en-US" dirty="0"/>
          </a:p>
          <a:p>
            <a:r>
              <a:rPr lang="en-US" b="1" dirty="0"/>
              <a:t>Conformance to OCP yields flexibility, reusability, and maintainability </a:t>
            </a:r>
            <a:endParaRPr lang="en-US" dirty="0"/>
          </a:p>
          <a:p>
            <a:endParaRPr lang="en-US" dirty="0"/>
          </a:p>
          <a:p>
            <a:r>
              <a:rPr lang="en-US" b="1" dirty="0"/>
              <a:t>Know which changes to guard against, and resist premature abstraction </a:t>
            </a:r>
            <a:endParaRPr lang="en-US" dirty="0"/>
          </a:p>
          <a:p>
            <a:endParaRPr lang="en-US" dirty="0"/>
          </a:p>
          <a:p>
            <a:r>
              <a:rPr lang="en-US" b="1" dirty="0"/>
              <a:t>Related Fundamentals: </a:t>
            </a:r>
            <a:endParaRPr lang="en-US" dirty="0"/>
          </a:p>
          <a:p>
            <a:pPr lvl="1">
              <a:buFont typeface="Courier New" pitchFamily="49" charset="0"/>
              <a:buChar char="o"/>
            </a:pPr>
            <a:r>
              <a:rPr lang="en-US" sz="3200" dirty="0"/>
              <a:t>Single Responsibility Principle </a:t>
            </a:r>
          </a:p>
          <a:p>
            <a:pPr lvl="1">
              <a:buFont typeface="Courier New" pitchFamily="49" charset="0"/>
              <a:buChar char="o"/>
            </a:pPr>
            <a:r>
              <a:rPr lang="en-US" sz="3200" dirty="0"/>
              <a:t>Strategy Pattern </a:t>
            </a:r>
          </a:p>
          <a:p>
            <a:pPr lvl="1">
              <a:buFont typeface="Courier New" pitchFamily="49" charset="0"/>
              <a:buChar char="o"/>
            </a:pPr>
            <a:r>
              <a:rPr lang="en-US" sz="3200" dirty="0"/>
              <a:t>Template Method Pattern </a:t>
            </a:r>
          </a:p>
          <a:p>
            <a:endParaRPr lang="en-US" dirty="0"/>
          </a:p>
          <a:p>
            <a:r>
              <a:rPr lang="en-US" b="1" dirty="0"/>
              <a:t>Recommended Reading: </a:t>
            </a:r>
            <a:endParaRPr lang="en-US" dirty="0"/>
          </a:p>
          <a:p>
            <a:pPr lvl="1">
              <a:buFont typeface="Courier New" pitchFamily="49" charset="0"/>
              <a:buChar char="o"/>
            </a:pPr>
            <a:r>
              <a:rPr lang="en-US" sz="3600" dirty="0"/>
              <a:t>Agile Principles, Patterns, and Practices by Robert C. Martin and Micah Martin [http://amzn.to/agilepppcsharp]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0858663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772400" cy="1470025"/>
          </a:xfrm>
        </p:spPr>
        <p:txBody>
          <a:bodyPr>
            <a:normAutofit fontScale="90000"/>
          </a:bodyPr>
          <a:lstStyle/>
          <a:p>
            <a:r>
              <a:rPr lang="en-US" dirty="0"/>
              <a:t/>
            </a:r>
            <a:br>
              <a:rPr lang="en-US" dirty="0"/>
            </a:br>
            <a:r>
              <a:rPr lang="en-US" b="1" dirty="0" smtClean="0"/>
              <a:t>The </a:t>
            </a:r>
            <a:r>
              <a:rPr lang="en-US" b="1" dirty="0" err="1"/>
              <a:t>Liskov</a:t>
            </a:r>
            <a:r>
              <a:rPr lang="en-US" b="1" dirty="0"/>
              <a:t> Substitution Principle</a:t>
            </a:r>
            <a:endParaRPr lang="en-US" dirty="0"/>
          </a:p>
        </p:txBody>
      </p:sp>
      <p:pic>
        <p:nvPicPr>
          <p:cNvPr id="4"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4754961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LSP: The </a:t>
            </a:r>
            <a:r>
              <a:rPr lang="en-US" b="1" dirty="0" err="1"/>
              <a:t>Liskov</a:t>
            </a:r>
            <a:r>
              <a:rPr lang="en-US" b="1" dirty="0"/>
              <a:t> Substitution Principle</a:t>
            </a:r>
            <a:endParaRPr lang="en-US" dirty="0"/>
          </a:p>
        </p:txBody>
      </p:sp>
      <p:sp>
        <p:nvSpPr>
          <p:cNvPr id="3" name="Content Placeholder 2"/>
          <p:cNvSpPr>
            <a:spLocks noGrp="1"/>
          </p:cNvSpPr>
          <p:nvPr>
            <p:ph idx="1"/>
          </p:nvPr>
        </p:nvSpPr>
        <p:spPr/>
        <p:txBody>
          <a:bodyPr>
            <a:normAutofit/>
          </a:bodyPr>
          <a:lstStyle/>
          <a:p>
            <a:pPr marL="0" indent="0">
              <a:buNone/>
            </a:pPr>
            <a:r>
              <a:rPr lang="en-US" sz="2800" b="1" dirty="0"/>
              <a:t>The </a:t>
            </a:r>
            <a:r>
              <a:rPr lang="en-US" sz="2800" b="1" dirty="0" err="1"/>
              <a:t>Liskov</a:t>
            </a:r>
            <a:r>
              <a:rPr lang="en-US" sz="2800" b="1" dirty="0"/>
              <a:t> Substitution Principle states that Subtypes must be substitutable for their base types</a:t>
            </a:r>
            <a:r>
              <a:rPr lang="en-US" sz="2800" b="1" dirty="0" smtClean="0"/>
              <a:t>.</a:t>
            </a:r>
          </a:p>
          <a:p>
            <a:pPr marL="1257300" lvl="3" indent="0">
              <a:buNone/>
            </a:pPr>
            <a:r>
              <a:rPr lang="en-US" sz="2800" b="1" u="sng" dirty="0" smtClean="0"/>
              <a:t>Agile </a:t>
            </a:r>
            <a:r>
              <a:rPr lang="en-US" sz="2800" b="1" u="sng" dirty="0"/>
              <a:t>Principles, Patterns, and Practices in C</a:t>
            </a:r>
            <a:r>
              <a:rPr lang="en-US" sz="2800" b="1" u="sng" dirty="0" smtClean="0"/>
              <a:t>#</a:t>
            </a:r>
          </a:p>
          <a:p>
            <a:pPr marL="1257300" lvl="3" indent="0">
              <a:buNone/>
            </a:pPr>
            <a:endParaRPr lang="en-US" sz="2800" b="1" u="sng" dirty="0"/>
          </a:p>
          <a:p>
            <a:pPr marL="1257300" lvl="3" indent="0">
              <a:buNone/>
            </a:pPr>
            <a:endParaRPr lang="en-US" sz="2800" b="1" u="sng" dirty="0" smtClean="0"/>
          </a:p>
          <a:p>
            <a:pPr marL="400050" lvl="1" indent="0">
              <a:buNone/>
            </a:pPr>
            <a:r>
              <a:rPr lang="en-US" b="1" dirty="0"/>
              <a:t>Named for Barbara </a:t>
            </a:r>
            <a:r>
              <a:rPr lang="en-US" b="1" dirty="0" err="1"/>
              <a:t>Liskov</a:t>
            </a:r>
            <a:r>
              <a:rPr lang="en-US" b="1" dirty="0"/>
              <a:t>, who first described the principle in 1988.</a:t>
            </a: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0906263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636" y="0"/>
            <a:ext cx="9116291" cy="6858000"/>
          </a:xfrm>
        </p:spPr>
      </p:pic>
      <p:pic>
        <p:nvPicPr>
          <p:cNvPr id="5"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938947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7162800" y="0"/>
            <a:ext cx="1981200" cy="365125"/>
          </a:xfrm>
        </p:spPr>
        <p:txBody>
          <a:bodyPr/>
          <a:lstStyle/>
          <a:p>
            <a:pPr marL="0" indent="0" eaLnBrk="1" hangingPunct="1">
              <a:buNone/>
            </a:pPr>
            <a:r>
              <a:rPr lang="en-US" dirty="0" smtClean="0"/>
              <a:t>Example App: Before And After</a:t>
            </a:r>
          </a:p>
        </p:txBody>
      </p:sp>
      <p:sp>
        <p:nvSpPr>
          <p:cNvPr id="3074" name="Title 1"/>
          <p:cNvSpPr>
            <a:spLocks noGrp="1"/>
          </p:cNvSpPr>
          <p:nvPr>
            <p:ph type="title"/>
          </p:nvPr>
        </p:nvSpPr>
        <p:spPr bwMode="auto">
          <a:xfrm>
            <a:off x="685800" y="381000"/>
            <a:ext cx="7751903" cy="6858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dirty="0" smtClean="0"/>
              <a:t>Working on a email sender app, journey before and after</a:t>
            </a:r>
          </a:p>
        </p:txBody>
      </p:sp>
      <p:grpSp>
        <p:nvGrpSpPr>
          <p:cNvPr id="9" name="Group 8"/>
          <p:cNvGrpSpPr/>
          <p:nvPr/>
        </p:nvGrpSpPr>
        <p:grpSpPr>
          <a:xfrm>
            <a:off x="304800" y="2286000"/>
            <a:ext cx="1676400" cy="2590800"/>
            <a:chOff x="3733800" y="2590800"/>
            <a:chExt cx="1676400" cy="2590800"/>
          </a:xfrm>
          <a:scene3d>
            <a:camera prst="perspectiveAbove"/>
            <a:lightRig rig="threePt" dir="t"/>
          </a:scene3d>
        </p:grpSpPr>
        <p:grpSp>
          <p:nvGrpSpPr>
            <p:cNvPr id="10" name="Group 7"/>
            <p:cNvGrpSpPr/>
            <p:nvPr/>
          </p:nvGrpSpPr>
          <p:grpSpPr>
            <a:xfrm>
              <a:off x="3733800" y="2590800"/>
              <a:ext cx="1676400" cy="2590800"/>
              <a:chOff x="1219200" y="2667000"/>
              <a:chExt cx="1676400" cy="2590800"/>
            </a:xfrm>
          </p:grpSpPr>
          <p:sp>
            <p:nvSpPr>
              <p:cNvPr id="12" name="Rectangle 11"/>
              <p:cNvSpPr/>
              <p:nvPr/>
            </p:nvSpPr>
            <p:spPr>
              <a:xfrm>
                <a:off x="1219200" y="2667000"/>
                <a:ext cx="1676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Email Sending App</a:t>
                </a:r>
                <a:endParaRPr lang="en-US" b="1" dirty="0">
                  <a:solidFill>
                    <a:schemeClr val="bg1"/>
                  </a:solidFill>
                </a:endParaRPr>
              </a:p>
            </p:txBody>
          </p:sp>
          <p:sp>
            <p:nvSpPr>
              <p:cNvPr id="13" name="Snip Single Corner Rectangle 12"/>
              <p:cNvSpPr/>
              <p:nvPr/>
            </p:nvSpPr>
            <p:spPr>
              <a:xfrm>
                <a:off x="1219200" y="4267200"/>
                <a:ext cx="1676400" cy="9906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File</a:t>
                </a:r>
                <a:endParaRPr lang="en-US" b="1" dirty="0">
                  <a:solidFill>
                    <a:schemeClr val="bg1"/>
                  </a:solidFill>
                </a:endParaRPr>
              </a:p>
            </p:txBody>
          </p:sp>
        </p:grpSp>
        <p:cxnSp>
          <p:nvCxnSpPr>
            <p:cNvPr id="11" name="Elbow Connector 10"/>
            <p:cNvCxnSpPr>
              <a:stCxn id="13" idx="3"/>
              <a:endCxn id="12" idx="2"/>
            </p:cNvCxnSpPr>
            <p:nvPr/>
          </p:nvCxnSpPr>
          <p:spPr>
            <a:xfrm rot="5400000" flipH="1" flipV="1">
              <a:off x="4267200" y="3886200"/>
              <a:ext cx="609600"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895600" y="2026024"/>
            <a:ext cx="5715000" cy="3841376"/>
            <a:chOff x="2895600" y="2026024"/>
            <a:chExt cx="5715000" cy="3841376"/>
          </a:xfrm>
          <a:scene3d>
            <a:camera prst="perspectiveAbove"/>
            <a:lightRig rig="threePt" dir="t"/>
          </a:scene3d>
        </p:grpSpPr>
        <p:sp>
          <p:nvSpPr>
            <p:cNvPr id="50" name="Rectangle 49"/>
            <p:cNvSpPr/>
            <p:nvPr/>
          </p:nvSpPr>
          <p:spPr>
            <a:xfrm>
              <a:off x="35052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EmailProcessingService</a:t>
              </a:r>
              <a:endParaRPr lang="en-US" sz="1200" b="1" dirty="0">
                <a:solidFill>
                  <a:schemeClr val="bg1"/>
                </a:solidFill>
              </a:endParaRPr>
            </a:p>
          </p:txBody>
        </p:sp>
        <p:sp>
          <p:nvSpPr>
            <p:cNvPr id="33" name="Down Arrow Callout 32"/>
            <p:cNvSpPr/>
            <p:nvPr/>
          </p:nvSpPr>
          <p:spPr>
            <a:xfrm>
              <a:off x="35052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IMessageInfo</a:t>
              </a:r>
              <a:endParaRPr lang="en-US" sz="1200" b="1" dirty="0" smtClean="0">
                <a:solidFill>
                  <a:schemeClr val="bg1"/>
                </a:solidFill>
              </a:endParaRPr>
            </a:p>
            <a:p>
              <a:pPr algn="ctr"/>
              <a:r>
                <a:rPr lang="en-US" sz="1200" b="1" dirty="0" smtClean="0">
                  <a:solidFill>
                    <a:schemeClr val="bg1"/>
                  </a:solidFill>
                </a:rPr>
                <a:t>Retriever</a:t>
              </a:r>
              <a:endParaRPr lang="en-US" sz="1200" b="1" dirty="0">
                <a:solidFill>
                  <a:schemeClr val="bg1"/>
                </a:solidFill>
              </a:endParaRPr>
            </a:p>
          </p:txBody>
        </p:sp>
        <p:sp>
          <p:nvSpPr>
            <p:cNvPr id="49" name="Down Arrow Callout 48"/>
            <p:cNvSpPr/>
            <p:nvPr/>
          </p:nvSpPr>
          <p:spPr>
            <a:xfrm>
              <a:off x="55581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IEmailSender</a:t>
              </a:r>
              <a:endParaRPr lang="en-US" sz="1200" b="1" dirty="0">
                <a:solidFill>
                  <a:schemeClr val="bg1"/>
                </a:solidFill>
              </a:endParaRPr>
            </a:p>
          </p:txBody>
        </p:sp>
        <p:sp>
          <p:nvSpPr>
            <p:cNvPr id="15" name="Rectangle 14"/>
            <p:cNvSpPr/>
            <p:nvPr/>
          </p:nvSpPr>
          <p:spPr>
            <a:xfrm>
              <a:off x="73779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IMessage</a:t>
              </a:r>
              <a:endParaRPr lang="en-US" sz="1200" b="1" dirty="0" smtClean="0">
                <a:solidFill>
                  <a:schemeClr val="bg1"/>
                </a:solidFill>
              </a:endParaRPr>
            </a:p>
            <a:p>
              <a:pPr algn="ctr"/>
              <a:r>
                <a:rPr lang="en-US" sz="1200" b="1" dirty="0" smtClean="0">
                  <a:solidFill>
                    <a:schemeClr val="bg1"/>
                  </a:solidFill>
                </a:rPr>
                <a:t>Info</a:t>
              </a:r>
            </a:p>
            <a:p>
              <a:pPr algn="ctr"/>
              <a:r>
                <a:rPr lang="en-US" sz="1200" b="1" dirty="0" smtClean="0">
                  <a:solidFill>
                    <a:schemeClr val="bg1"/>
                  </a:solidFill>
                </a:rPr>
                <a:t>Retriever</a:t>
              </a:r>
              <a:endParaRPr lang="en-US" sz="1200" b="1" dirty="0">
                <a:solidFill>
                  <a:schemeClr val="bg1"/>
                </a:solidFill>
              </a:endParaRPr>
            </a:p>
          </p:txBody>
        </p:sp>
        <p:sp>
          <p:nvSpPr>
            <p:cNvPr id="16" name="Snip Single Corner Rectangle 15"/>
            <p:cNvSpPr/>
            <p:nvPr/>
          </p:nvSpPr>
          <p:spPr>
            <a:xfrm>
              <a:off x="28956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Flat File</a:t>
              </a:r>
              <a:endParaRPr lang="en-US" sz="1200" b="1" dirty="0">
                <a:solidFill>
                  <a:schemeClr val="bg1"/>
                </a:solidFill>
              </a:endParaRPr>
            </a:p>
          </p:txBody>
        </p:sp>
        <p:sp>
          <p:nvSpPr>
            <p:cNvPr id="17" name="Snip Single Corner Rectangle 16"/>
            <p:cNvSpPr/>
            <p:nvPr/>
          </p:nvSpPr>
          <p:spPr>
            <a:xfrm>
              <a:off x="28956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XML File</a:t>
              </a:r>
              <a:endParaRPr lang="en-US" sz="1200" b="1" dirty="0">
                <a:solidFill>
                  <a:schemeClr val="bg1"/>
                </a:solidFill>
              </a:endParaRPr>
            </a:p>
          </p:txBody>
        </p:sp>
        <p:cxnSp>
          <p:nvCxnSpPr>
            <p:cNvPr id="18" name="Elbow Connector 17"/>
            <p:cNvCxnSpPr>
              <a:stCxn id="16" idx="0"/>
              <a:endCxn id="20" idx="1"/>
            </p:cNvCxnSpPr>
            <p:nvPr/>
          </p:nvCxnSpPr>
          <p:spPr>
            <a:xfrm>
              <a:off x="4128247" y="3654238"/>
              <a:ext cx="392206" cy="896471"/>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19" name="Elbow Connector 18"/>
            <p:cNvCxnSpPr>
              <a:stCxn id="17" idx="0"/>
              <a:endCxn id="20" idx="1"/>
            </p:cNvCxnSpPr>
            <p:nvPr/>
          </p:nvCxnSpPr>
          <p:spPr>
            <a:xfrm>
              <a:off x="4128247" y="4550709"/>
              <a:ext cx="392206"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0" name="Rectangle 19"/>
            <p:cNvSpPr/>
            <p:nvPr/>
          </p:nvSpPr>
          <p:spPr>
            <a:xfrm>
              <a:off x="45204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IFileFormat</a:t>
              </a:r>
              <a:r>
                <a:rPr lang="en-US" sz="1200" b="1" dirty="0" smtClean="0">
                  <a:solidFill>
                    <a:schemeClr val="bg1"/>
                  </a:solidFill>
                </a:rPr>
                <a:t> Reader</a:t>
              </a:r>
              <a:endParaRPr lang="en-US" sz="1200" b="1" dirty="0">
                <a:solidFill>
                  <a:schemeClr val="bg1"/>
                </a:solidFill>
              </a:endParaRPr>
            </a:p>
          </p:txBody>
        </p:sp>
        <p:cxnSp>
          <p:nvCxnSpPr>
            <p:cNvPr id="21" name="Elbow Connector 20"/>
            <p:cNvCxnSpPr>
              <a:stCxn id="22" idx="3"/>
              <a:endCxn id="15" idx="1"/>
            </p:cNvCxnSpPr>
            <p:nvPr/>
          </p:nvCxnSpPr>
          <p:spPr>
            <a:xfrm flipV="1">
              <a:off x="7209865" y="4102474"/>
              <a:ext cx="168088" cy="448235"/>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2" name="Rectangle 21"/>
            <p:cNvSpPr/>
            <p:nvPr/>
          </p:nvSpPr>
          <p:spPr>
            <a:xfrm>
              <a:off x="59772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FileReader</a:t>
              </a:r>
              <a:endParaRPr lang="en-US" sz="1200" b="1" dirty="0" smtClean="0">
                <a:solidFill>
                  <a:schemeClr val="bg1"/>
                </a:solidFill>
              </a:endParaRPr>
            </a:p>
            <a:p>
              <a:pPr algn="ctr"/>
              <a:r>
                <a:rPr lang="en-US" sz="1200" b="1" dirty="0" smtClean="0">
                  <a:solidFill>
                    <a:schemeClr val="bg1"/>
                  </a:solidFill>
                </a:rPr>
                <a:t>Service</a:t>
              </a:r>
              <a:endParaRPr lang="en-US" sz="1200" b="1" dirty="0">
                <a:solidFill>
                  <a:schemeClr val="bg1"/>
                </a:solidFill>
              </a:endParaRPr>
            </a:p>
          </p:txBody>
        </p:sp>
        <p:cxnSp>
          <p:nvCxnSpPr>
            <p:cNvPr id="23" name="Elbow Connector 22"/>
            <p:cNvCxnSpPr>
              <a:stCxn id="20" idx="3"/>
              <a:endCxn id="22" idx="1"/>
            </p:cNvCxnSpPr>
            <p:nvPr/>
          </p:nvCxnSpPr>
          <p:spPr>
            <a:xfrm>
              <a:off x="5753100" y="4550709"/>
              <a:ext cx="224118"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4" name="Can 23"/>
            <p:cNvSpPr/>
            <p:nvPr/>
          </p:nvSpPr>
          <p:spPr>
            <a:xfrm>
              <a:off x="46325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Database</a:t>
              </a:r>
              <a:endParaRPr lang="en-US" sz="1200" b="1" dirty="0">
                <a:solidFill>
                  <a:schemeClr val="bg1"/>
                </a:solidFill>
              </a:endParaRPr>
            </a:p>
          </p:txBody>
        </p:sp>
        <p:cxnSp>
          <p:nvCxnSpPr>
            <p:cNvPr id="25" name="Elbow Connector 24"/>
            <p:cNvCxnSpPr>
              <a:stCxn id="24" idx="4"/>
              <a:endCxn id="26" idx="1"/>
            </p:cNvCxnSpPr>
            <p:nvPr/>
          </p:nvCxnSpPr>
          <p:spPr>
            <a:xfrm>
              <a:off x="5528982" y="3598209"/>
              <a:ext cx="448235"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59772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Database</a:t>
              </a:r>
            </a:p>
            <a:p>
              <a:pPr algn="ctr"/>
              <a:r>
                <a:rPr lang="en-US" sz="1200" b="1" dirty="0" smtClean="0">
                  <a:solidFill>
                    <a:schemeClr val="bg1"/>
                  </a:solidFill>
                </a:rPr>
                <a:t>Reader</a:t>
              </a:r>
            </a:p>
            <a:p>
              <a:pPr algn="ctr"/>
              <a:r>
                <a:rPr lang="en-US" sz="1200" b="1" dirty="0" smtClean="0">
                  <a:solidFill>
                    <a:schemeClr val="bg1"/>
                  </a:solidFill>
                </a:rPr>
                <a:t>Service</a:t>
              </a:r>
              <a:endParaRPr lang="en-US" sz="1200" b="1" dirty="0">
                <a:solidFill>
                  <a:schemeClr val="bg1"/>
                </a:solidFill>
              </a:endParaRPr>
            </a:p>
          </p:txBody>
        </p:sp>
        <p:cxnSp>
          <p:nvCxnSpPr>
            <p:cNvPr id="27" name="Elbow Connector 26"/>
            <p:cNvCxnSpPr>
              <a:stCxn id="26" idx="3"/>
              <a:endCxn id="15" idx="1"/>
            </p:cNvCxnSpPr>
            <p:nvPr/>
          </p:nvCxnSpPr>
          <p:spPr>
            <a:xfrm>
              <a:off x="7209865" y="3598209"/>
              <a:ext cx="168088" cy="504265"/>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8" name="Rectangle 27"/>
            <p:cNvSpPr/>
            <p:nvPr/>
          </p:nvSpPr>
          <p:spPr>
            <a:xfrm>
              <a:off x="73779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IEmail</a:t>
              </a:r>
              <a:endParaRPr lang="en-US" sz="1200" b="1" dirty="0" smtClean="0">
                <a:solidFill>
                  <a:schemeClr val="bg1"/>
                </a:solidFill>
              </a:endParaRPr>
            </a:p>
            <a:p>
              <a:pPr algn="ctr"/>
              <a:r>
                <a:rPr lang="en-US" sz="1200" b="1" dirty="0" smtClean="0">
                  <a:solidFill>
                    <a:schemeClr val="bg1"/>
                  </a:solidFill>
                </a:rPr>
                <a:t>Service</a:t>
              </a:r>
              <a:endParaRPr lang="en-US" sz="1200" b="1" dirty="0">
                <a:solidFill>
                  <a:schemeClr val="bg1"/>
                </a:solidFill>
              </a:endParaRPr>
            </a:p>
          </p:txBody>
        </p:sp>
        <p:sp>
          <p:nvSpPr>
            <p:cNvPr id="29" name="Rectangle 28"/>
            <p:cNvSpPr/>
            <p:nvPr/>
          </p:nvSpPr>
          <p:spPr>
            <a:xfrm>
              <a:off x="59772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EmailService</a:t>
              </a:r>
              <a:endParaRPr lang="en-US" sz="1200" b="1" dirty="0">
                <a:solidFill>
                  <a:schemeClr val="bg1"/>
                </a:solidFill>
              </a:endParaRPr>
            </a:p>
          </p:txBody>
        </p:sp>
        <p:cxnSp>
          <p:nvCxnSpPr>
            <p:cNvPr id="31" name="Elbow Connector 30"/>
            <p:cNvCxnSpPr>
              <a:stCxn id="29" idx="3"/>
              <a:endCxn id="28" idx="1"/>
            </p:cNvCxnSpPr>
            <p:nvPr/>
          </p:nvCxnSpPr>
          <p:spPr>
            <a:xfrm>
              <a:off x="7209865" y="5503209"/>
              <a:ext cx="168088" cy="116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609600" y="1829594"/>
            <a:ext cx="4227501" cy="4114800"/>
            <a:chOff x="609600" y="1829594"/>
            <a:chExt cx="4227501" cy="4114800"/>
          </a:xfrm>
        </p:grpSpPr>
        <p:grpSp>
          <p:nvGrpSpPr>
            <p:cNvPr id="40" name="Group 39"/>
            <p:cNvGrpSpPr/>
            <p:nvPr/>
          </p:nvGrpSpPr>
          <p:grpSpPr>
            <a:xfrm>
              <a:off x="609600" y="5334000"/>
              <a:ext cx="4227501" cy="461665"/>
              <a:chOff x="609600" y="5334000"/>
              <a:chExt cx="4227501" cy="461665"/>
            </a:xfrm>
          </p:grpSpPr>
          <p:sp>
            <p:nvSpPr>
              <p:cNvPr id="38" name="TextBox 37"/>
              <p:cNvSpPr txBox="1"/>
              <p:nvPr/>
            </p:nvSpPr>
            <p:spPr>
              <a:xfrm>
                <a:off x="609600" y="5334000"/>
                <a:ext cx="1143711" cy="46166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400" b="1" dirty="0" smtClean="0">
                    <a:solidFill>
                      <a:schemeClr val="bg1"/>
                    </a:solidFill>
                    <a:latin typeface="+mn-lt"/>
                  </a:rPr>
                  <a:t>Before</a:t>
                </a:r>
              </a:p>
            </p:txBody>
          </p:sp>
          <p:sp>
            <p:nvSpPr>
              <p:cNvPr id="39" name="TextBox 38"/>
              <p:cNvSpPr txBox="1"/>
              <p:nvPr/>
            </p:nvSpPr>
            <p:spPr>
              <a:xfrm>
                <a:off x="3886200" y="5334000"/>
                <a:ext cx="950901" cy="461665"/>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400" b="1" dirty="0" smtClean="0">
                    <a:solidFill>
                      <a:schemeClr val="bg1"/>
                    </a:solidFill>
                    <a:latin typeface="+mn-lt"/>
                  </a:rPr>
                  <a:t>After</a:t>
                </a:r>
              </a:p>
            </p:txBody>
          </p:sp>
        </p:grpSp>
        <p:cxnSp>
          <p:nvCxnSpPr>
            <p:cNvPr id="42" name="Straight Connector 41"/>
            <p:cNvCxnSpPr/>
            <p:nvPr/>
          </p:nvCxnSpPr>
          <p:spPr>
            <a:xfrm rot="5400000">
              <a:off x="380205" y="3886200"/>
              <a:ext cx="4114800" cy="1588"/>
            </a:xfrm>
            <a:prstGeom prst="line">
              <a:avLst/>
            </a:prstGeom>
            <a:ln/>
          </p:spPr>
          <p:style>
            <a:lnRef idx="2">
              <a:schemeClr val="accent2"/>
            </a:lnRef>
            <a:fillRef idx="0">
              <a:schemeClr val="accent2"/>
            </a:fillRef>
            <a:effectRef idx="1">
              <a:schemeClr val="accent2"/>
            </a:effectRef>
            <a:fontRef idx="minor">
              <a:schemeClr val="tx1"/>
            </a:fontRef>
          </p:style>
        </p:cxn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6078497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Substitutability</a:t>
            </a:r>
            <a:endParaRPr lang="en-US" dirty="0"/>
          </a:p>
        </p:txBody>
      </p:sp>
      <p:sp>
        <p:nvSpPr>
          <p:cNvPr id="3" name="Content Placeholder 2"/>
          <p:cNvSpPr>
            <a:spLocks noGrp="1"/>
          </p:cNvSpPr>
          <p:nvPr>
            <p:ph idx="1"/>
          </p:nvPr>
        </p:nvSpPr>
        <p:spPr/>
        <p:txBody>
          <a:bodyPr/>
          <a:lstStyle/>
          <a:p>
            <a:pPr marL="0" indent="0">
              <a:buNone/>
            </a:pPr>
            <a:r>
              <a:rPr lang="en-US" b="1" dirty="0"/>
              <a:t>Child classes must not</a:t>
            </a:r>
            <a:r>
              <a:rPr lang="en-US" b="1" dirty="0" smtClean="0"/>
              <a:t>:</a:t>
            </a:r>
          </a:p>
          <a:p>
            <a:endParaRPr lang="en-US" dirty="0"/>
          </a:p>
          <a:p>
            <a:pPr marL="514350" indent="-514350">
              <a:buFont typeface="+mj-lt"/>
              <a:buAutoNum type="arabicParenR"/>
            </a:pPr>
            <a:r>
              <a:rPr lang="en-US" b="1" dirty="0"/>
              <a:t>Remove base class behavior </a:t>
            </a:r>
            <a:endParaRPr lang="en-US" dirty="0"/>
          </a:p>
          <a:p>
            <a:pPr marL="514350" indent="-514350">
              <a:buFont typeface="+mj-lt"/>
              <a:buAutoNum type="arabicParenR"/>
            </a:pPr>
            <a:r>
              <a:rPr lang="en-US" b="1" dirty="0" smtClean="0"/>
              <a:t>Violate </a:t>
            </a:r>
            <a:r>
              <a:rPr lang="en-US" b="1" dirty="0"/>
              <a:t>base class invariants </a:t>
            </a:r>
            <a:endParaRPr lang="en-US" dirty="0"/>
          </a:p>
          <a:p>
            <a:pPr marL="0" indent="0">
              <a:buNone/>
            </a:pPr>
            <a:endParaRPr lang="en-US" b="1" dirty="0" smtClean="0"/>
          </a:p>
          <a:p>
            <a:pPr marL="0" indent="0">
              <a:buNone/>
            </a:pPr>
            <a:r>
              <a:rPr lang="en-US" b="1" dirty="0" smtClean="0"/>
              <a:t>And </a:t>
            </a:r>
            <a:r>
              <a:rPr lang="en-US" b="1" dirty="0"/>
              <a:t>in general must not require calling code to know they are different from their base type.</a:t>
            </a: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5271089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Inheritance and the IS-A Relationship</a:t>
            </a:r>
            <a:endParaRPr lang="en-US" dirty="0"/>
          </a:p>
        </p:txBody>
      </p:sp>
      <p:sp>
        <p:nvSpPr>
          <p:cNvPr id="3" name="Content Placeholder 2"/>
          <p:cNvSpPr>
            <a:spLocks noGrp="1"/>
          </p:cNvSpPr>
          <p:nvPr>
            <p:ph idx="1"/>
          </p:nvPr>
        </p:nvSpPr>
        <p:spPr/>
        <p:txBody>
          <a:bodyPr/>
          <a:lstStyle/>
          <a:p>
            <a:pPr marL="0" indent="0">
              <a:buNone/>
            </a:pPr>
            <a:r>
              <a:rPr lang="en-US" b="1" dirty="0"/>
              <a:t>Naïve OOP teaches use of IS-A to describe child classes’ relationship to base </a:t>
            </a:r>
            <a:r>
              <a:rPr lang="en-US" b="1" dirty="0" smtClean="0"/>
              <a:t>classes</a:t>
            </a:r>
          </a:p>
          <a:p>
            <a:pPr marL="0" indent="0">
              <a:buNone/>
            </a:pPr>
            <a:endParaRPr lang="en-US" b="1" dirty="0"/>
          </a:p>
          <a:p>
            <a:pPr marL="0" indent="0">
              <a:buNone/>
            </a:pPr>
            <a:endParaRPr lang="en-US" b="1" dirty="0" smtClean="0"/>
          </a:p>
          <a:p>
            <a:pPr marL="0" indent="0">
              <a:buNone/>
            </a:pPr>
            <a:endParaRPr lang="en-US" b="1" dirty="0"/>
          </a:p>
          <a:p>
            <a:pPr marL="0" indent="0">
              <a:buNone/>
            </a:pPr>
            <a:r>
              <a:rPr lang="en-US" b="1" dirty="0"/>
              <a:t>LSP suggests that IS-A should be replaced with </a:t>
            </a:r>
            <a:endParaRPr lang="en-US" dirty="0"/>
          </a:p>
          <a:p>
            <a:pPr marL="0" indent="0">
              <a:buNone/>
            </a:pPr>
            <a:r>
              <a:rPr lang="en-US" b="1" dirty="0"/>
              <a:t>IS-SUBSTITUTABLE-FOR</a:t>
            </a: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846280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bwMode="auto">
          <a:xfrm>
            <a:off x="609600" y="152400"/>
            <a:ext cx="7239000" cy="6858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dirty="0" smtClean="0"/>
              <a:t>LSP: </a:t>
            </a:r>
            <a:r>
              <a:rPr lang="en-US" dirty="0" err="1" smtClean="0"/>
              <a:t>Liskov</a:t>
            </a:r>
            <a:r>
              <a:rPr lang="en-US" dirty="0" smtClean="0"/>
              <a:t> Substitution Principle</a:t>
            </a:r>
          </a:p>
        </p:txBody>
      </p:sp>
      <p:sp>
        <p:nvSpPr>
          <p:cNvPr id="5" name="Text Placeholder 2"/>
          <p:cNvSpPr txBox="1">
            <a:spLocks/>
          </p:cNvSpPr>
          <p:nvPr/>
        </p:nvSpPr>
        <p:spPr>
          <a:xfrm>
            <a:off x="228600" y="1143000"/>
            <a:ext cx="8686800" cy="533400"/>
          </a:xfrm>
          <a:prstGeom prst="rect">
            <a:avLst/>
          </a:prstGeom>
        </p:spPr>
        <p:txBody>
          <a:bodyPr vert="horz" lIns="0" tIns="45720" rIns="0" bIns="0" rtlCol="0" anchor="b" anchorCtr="0"/>
          <a:lstStyle>
            <a:defPPr>
              <a:defRPr lang="en-US"/>
            </a:defPPr>
            <a:lvl1pPr marL="0" algn="r" defTabSz="914400" rtl="0" eaLnBrk="1" latinLnBrk="0" hangingPunct="1">
              <a:defRPr lang="en-US" sz="900" kern="1200" cap="all" spc="110" baseline="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solidFill>
                  <a:schemeClr val="tx1"/>
                </a:solidFill>
              </a:rPr>
              <a:t>Example App: Violating LSP with Database Connection Info </a:t>
            </a:r>
            <a:endParaRPr lang="en-US" sz="1400" dirty="0">
              <a:solidFill>
                <a:schemeClr val="tx1"/>
              </a:solidFill>
            </a:endParaRPr>
          </a:p>
        </p:txBody>
      </p:sp>
      <p:grpSp>
        <p:nvGrpSpPr>
          <p:cNvPr id="6" name="Group 5"/>
          <p:cNvGrpSpPr/>
          <p:nvPr/>
        </p:nvGrpSpPr>
        <p:grpSpPr>
          <a:xfrm>
            <a:off x="1752600" y="2057400"/>
            <a:ext cx="5638800" cy="3657600"/>
            <a:chOff x="1752600" y="2057400"/>
            <a:chExt cx="5638800" cy="3657600"/>
          </a:xfrm>
          <a:scene3d>
            <a:camera prst="perspectiveAbove"/>
            <a:lightRig rig="threePt" dir="t"/>
          </a:scene3d>
        </p:grpSpPr>
        <p:sp>
          <p:nvSpPr>
            <p:cNvPr id="7" name="Rectangle 6"/>
            <p:cNvSpPr/>
            <p:nvPr/>
          </p:nvSpPr>
          <p:spPr>
            <a:xfrm>
              <a:off x="57150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8" name="Snip Single Corner Rectangle 7"/>
            <p:cNvSpPr/>
            <p:nvPr/>
          </p:nvSpPr>
          <p:spPr>
            <a:xfrm>
              <a:off x="17526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9" name="Snip Single Corner Rectangle 8"/>
            <p:cNvSpPr/>
            <p:nvPr/>
          </p:nvSpPr>
          <p:spPr>
            <a:xfrm>
              <a:off x="37338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10" name="Elbow Connector 9"/>
            <p:cNvCxnSpPr>
              <a:stCxn id="8" idx="3"/>
              <a:endCxn id="12" idx="2"/>
            </p:cNvCxnSpPr>
            <p:nvPr/>
          </p:nvCxnSpPr>
          <p:spPr>
            <a:xfrm rot="5400000" flipH="1" flipV="1">
              <a:off x="3390900" y="3543300"/>
              <a:ext cx="381000" cy="1981200"/>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11" name="Elbow Connector 10"/>
            <p:cNvCxnSpPr>
              <a:stCxn id="9" idx="3"/>
              <a:endCxn id="12" idx="2"/>
            </p:cNvCxnSpPr>
            <p:nvPr/>
          </p:nvCxnSpPr>
          <p:spPr>
            <a:xfrm rot="5400000" flipH="1" flipV="1">
              <a:off x="4381500" y="4533900"/>
              <a:ext cx="381000" cy="158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3733800" y="3352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IFileFormat</a:t>
              </a:r>
              <a:r>
                <a:rPr lang="en-US" dirty="0" smtClean="0"/>
                <a:t> Reader</a:t>
              </a:r>
              <a:endParaRPr lang="en-US" dirty="0"/>
            </a:p>
          </p:txBody>
        </p:sp>
        <p:cxnSp>
          <p:nvCxnSpPr>
            <p:cNvPr id="13" name="Elbow Connector 12"/>
            <p:cNvCxnSpPr>
              <a:stCxn id="14" idx="3"/>
              <a:endCxn id="7" idx="1"/>
            </p:cNvCxnSpPr>
            <p:nvPr/>
          </p:nvCxnSpPr>
          <p:spPr>
            <a:xfrm>
              <a:off x="5410200" y="2552700"/>
              <a:ext cx="304800" cy="158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14" name="Rectangle 13"/>
            <p:cNvSpPr/>
            <p:nvPr/>
          </p:nvSpPr>
          <p:spPr>
            <a:xfrm>
              <a:off x="37338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FileReader</a:t>
              </a:r>
              <a:endParaRPr lang="en-US" dirty="0" smtClean="0"/>
            </a:p>
            <a:p>
              <a:pPr algn="ctr"/>
              <a:r>
                <a:rPr lang="en-US" dirty="0" smtClean="0"/>
                <a:t>Service</a:t>
              </a:r>
              <a:endParaRPr lang="en-US" dirty="0"/>
            </a:p>
          </p:txBody>
        </p:sp>
        <p:cxnSp>
          <p:nvCxnSpPr>
            <p:cNvPr id="15" name="Elbow Connector 14"/>
            <p:cNvCxnSpPr>
              <a:stCxn id="12" idx="0"/>
              <a:endCxn id="14" idx="2"/>
            </p:cNvCxnSpPr>
            <p:nvPr/>
          </p:nvCxnSpPr>
          <p:spPr>
            <a:xfrm rot="5400000" flipH="1" flipV="1">
              <a:off x="4419600" y="3200400"/>
              <a:ext cx="304800" cy="158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16" name="Snip Single Corner Rectangle 15"/>
            <p:cNvSpPr/>
            <p:nvPr/>
          </p:nvSpPr>
          <p:spPr>
            <a:xfrm>
              <a:off x="5715000" y="4724400"/>
              <a:ext cx="1676400" cy="990600"/>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Connection File</a:t>
              </a:r>
              <a:endParaRPr lang="en-US" dirty="0"/>
            </a:p>
          </p:txBody>
        </p:sp>
        <p:cxnSp>
          <p:nvCxnSpPr>
            <p:cNvPr id="17" name="Elbow Connector 16"/>
            <p:cNvCxnSpPr>
              <a:stCxn id="16" idx="3"/>
              <a:endCxn id="12" idx="2"/>
            </p:cNvCxnSpPr>
            <p:nvPr/>
          </p:nvCxnSpPr>
          <p:spPr>
            <a:xfrm rot="16200000" flipV="1">
              <a:off x="5372100" y="3543300"/>
              <a:ext cx="381000" cy="1981200"/>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18" name="Can 17"/>
            <p:cNvSpPr/>
            <p:nvPr/>
          </p:nvSpPr>
          <p:spPr>
            <a:xfrm>
              <a:off x="1905000" y="2057400"/>
              <a:ext cx="1219200" cy="990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endParaRPr lang="en-US" dirty="0"/>
            </a:p>
          </p:txBody>
        </p:sp>
        <p:cxnSp>
          <p:nvCxnSpPr>
            <p:cNvPr id="19" name="Elbow Connector 18"/>
            <p:cNvCxnSpPr>
              <a:stCxn id="18" idx="4"/>
              <a:endCxn id="14" idx="1"/>
            </p:cNvCxnSpPr>
            <p:nvPr/>
          </p:nvCxnSpPr>
          <p:spPr>
            <a:xfrm>
              <a:off x="3124200" y="2552700"/>
              <a:ext cx="609600" cy="158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729391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bwMode="auto">
          <a:xfrm>
            <a:off x="609600" y="152400"/>
            <a:ext cx="7239000" cy="6858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dirty="0" smtClean="0"/>
              <a:t>LSP: </a:t>
            </a:r>
            <a:r>
              <a:rPr lang="en-US" dirty="0" err="1" smtClean="0"/>
              <a:t>Liskov</a:t>
            </a:r>
            <a:r>
              <a:rPr lang="en-US" dirty="0" smtClean="0"/>
              <a:t> Substitution Principle</a:t>
            </a:r>
          </a:p>
        </p:txBody>
      </p:sp>
      <p:sp>
        <p:nvSpPr>
          <p:cNvPr id="5" name="Text Placeholder 2"/>
          <p:cNvSpPr txBox="1">
            <a:spLocks/>
          </p:cNvSpPr>
          <p:nvPr/>
        </p:nvSpPr>
        <p:spPr>
          <a:xfrm>
            <a:off x="228600" y="914400"/>
            <a:ext cx="8686800" cy="304800"/>
          </a:xfrm>
          <a:prstGeom prst="rect">
            <a:avLst/>
          </a:prstGeom>
        </p:spPr>
        <p:txBody>
          <a:bodyPr vert="horz" lIns="0" tIns="45720" rIns="0" bIns="0" rtlCol="0" anchor="b" anchorCtr="0"/>
          <a:lstStyle>
            <a:defPPr>
              <a:defRPr lang="en-US"/>
            </a:defPPr>
            <a:lvl1pPr marL="0" algn="r" defTabSz="914400" rtl="0" eaLnBrk="1" latinLnBrk="0" hangingPunct="1">
              <a:defRPr lang="en-US" sz="900" kern="1200" cap="all" spc="110" baseline="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smtClean="0">
                <a:solidFill>
                  <a:schemeClr val="tx1"/>
                </a:solidFill>
              </a:rPr>
              <a:t>Example App: Correcting For LSP – Move The Database Reader</a:t>
            </a:r>
            <a:endParaRPr lang="en-US" sz="1100" b="1" dirty="0">
              <a:solidFill>
                <a:schemeClr val="tx1"/>
              </a:solidFill>
            </a:endParaRPr>
          </a:p>
        </p:txBody>
      </p:sp>
      <p:grpSp>
        <p:nvGrpSpPr>
          <p:cNvPr id="6" name="Group 5"/>
          <p:cNvGrpSpPr/>
          <p:nvPr/>
        </p:nvGrpSpPr>
        <p:grpSpPr>
          <a:xfrm>
            <a:off x="533400" y="2590800"/>
            <a:ext cx="8229600" cy="2895600"/>
            <a:chOff x="533400" y="2819400"/>
            <a:chExt cx="8229600" cy="2895600"/>
          </a:xfrm>
          <a:scene3d>
            <a:camera prst="perspectiveAbove"/>
            <a:lightRig rig="threePt" dir="t"/>
          </a:scene3d>
        </p:grpSpPr>
        <p:sp>
          <p:nvSpPr>
            <p:cNvPr id="7" name="Rectangle 6"/>
            <p:cNvSpPr/>
            <p:nvPr/>
          </p:nvSpPr>
          <p:spPr>
            <a:xfrm>
              <a:off x="7086600" y="3505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8" name="Snip Single Corner Rectangle 7"/>
            <p:cNvSpPr/>
            <p:nvPr/>
          </p:nvSpPr>
          <p:spPr>
            <a:xfrm>
              <a:off x="533400" y="35052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9" name="Snip Single Corner Rectangle 8"/>
            <p:cNvSpPr/>
            <p:nvPr/>
          </p:nvSpPr>
          <p:spPr>
            <a:xfrm>
              <a:off x="5334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10" name="Elbow Connector 9"/>
            <p:cNvCxnSpPr>
              <a:stCxn id="8" idx="0"/>
              <a:endCxn id="12" idx="1"/>
            </p:cNvCxnSpPr>
            <p:nvPr/>
          </p:nvCxnSpPr>
          <p:spPr>
            <a:xfrm>
              <a:off x="2209800" y="4000500"/>
              <a:ext cx="533400" cy="609600"/>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11" name="Elbow Connector 10"/>
            <p:cNvCxnSpPr>
              <a:stCxn id="9" idx="0"/>
              <a:endCxn id="12" idx="1"/>
            </p:cNvCxnSpPr>
            <p:nvPr/>
          </p:nvCxnSpPr>
          <p:spPr>
            <a:xfrm flipV="1">
              <a:off x="2209800" y="4610100"/>
              <a:ext cx="533400" cy="609600"/>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2743200" y="4114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IFileFormat</a:t>
              </a:r>
              <a:r>
                <a:rPr lang="en-US" dirty="0" smtClean="0"/>
                <a:t> Reader</a:t>
              </a:r>
              <a:endParaRPr lang="en-US" dirty="0"/>
            </a:p>
          </p:txBody>
        </p:sp>
        <p:cxnSp>
          <p:nvCxnSpPr>
            <p:cNvPr id="13" name="Elbow Connector 12"/>
            <p:cNvCxnSpPr>
              <a:stCxn id="14" idx="3"/>
              <a:endCxn id="7" idx="1"/>
            </p:cNvCxnSpPr>
            <p:nvPr/>
          </p:nvCxnSpPr>
          <p:spPr>
            <a:xfrm flipV="1">
              <a:off x="6400800" y="4000500"/>
              <a:ext cx="685800" cy="609600"/>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14" name="Rectangle 13"/>
            <p:cNvSpPr/>
            <p:nvPr/>
          </p:nvSpPr>
          <p:spPr>
            <a:xfrm>
              <a:off x="4724400" y="4114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FileReader</a:t>
              </a:r>
              <a:endParaRPr lang="en-US" dirty="0" smtClean="0"/>
            </a:p>
            <a:p>
              <a:pPr algn="ctr"/>
              <a:r>
                <a:rPr lang="en-US" dirty="0" smtClean="0"/>
                <a:t>Service</a:t>
              </a:r>
              <a:endParaRPr lang="en-US" dirty="0"/>
            </a:p>
          </p:txBody>
        </p:sp>
        <p:cxnSp>
          <p:nvCxnSpPr>
            <p:cNvPr id="15" name="Elbow Connector 14"/>
            <p:cNvCxnSpPr>
              <a:stCxn id="12" idx="3"/>
              <a:endCxn id="14" idx="1"/>
            </p:cNvCxnSpPr>
            <p:nvPr/>
          </p:nvCxnSpPr>
          <p:spPr>
            <a:xfrm>
              <a:off x="4419600" y="4610100"/>
              <a:ext cx="304800" cy="158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16" name="Can 15"/>
            <p:cNvSpPr/>
            <p:nvPr/>
          </p:nvSpPr>
          <p:spPr>
            <a:xfrm>
              <a:off x="2895600" y="2819400"/>
              <a:ext cx="1219200" cy="9906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a:t>
              </a:r>
              <a:endParaRPr lang="en-US" dirty="0"/>
            </a:p>
          </p:txBody>
        </p:sp>
        <p:cxnSp>
          <p:nvCxnSpPr>
            <p:cNvPr id="17" name="Elbow Connector 16"/>
            <p:cNvCxnSpPr>
              <a:stCxn id="16" idx="4"/>
              <a:endCxn id="18" idx="1"/>
            </p:cNvCxnSpPr>
            <p:nvPr/>
          </p:nvCxnSpPr>
          <p:spPr>
            <a:xfrm>
              <a:off x="4114800" y="3314700"/>
              <a:ext cx="609600" cy="158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18" name="Rectangle 17"/>
            <p:cNvSpPr/>
            <p:nvPr/>
          </p:nvSpPr>
          <p:spPr>
            <a:xfrm>
              <a:off x="4724400" y="28194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p>
            <a:p>
              <a:pPr algn="ctr"/>
              <a:r>
                <a:rPr lang="en-US" dirty="0" smtClean="0"/>
                <a:t>Reader</a:t>
              </a:r>
            </a:p>
            <a:p>
              <a:pPr algn="ctr"/>
              <a:r>
                <a:rPr lang="en-US" dirty="0" smtClean="0"/>
                <a:t>Service</a:t>
              </a:r>
              <a:endParaRPr lang="en-US" dirty="0"/>
            </a:p>
          </p:txBody>
        </p:sp>
        <p:cxnSp>
          <p:nvCxnSpPr>
            <p:cNvPr id="19" name="Elbow Connector 18"/>
            <p:cNvCxnSpPr>
              <a:stCxn id="18" idx="3"/>
              <a:endCxn id="7" idx="1"/>
            </p:cNvCxnSpPr>
            <p:nvPr/>
          </p:nvCxnSpPr>
          <p:spPr>
            <a:xfrm>
              <a:off x="6400800" y="3314700"/>
              <a:ext cx="685800" cy="685800"/>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7180670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Invariants</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a:p>
          <a:p>
            <a:r>
              <a:rPr lang="en-US" b="1" dirty="0"/>
              <a:t>Consist of reasonable assumptions of behavior by clients </a:t>
            </a:r>
            <a:endParaRPr lang="en-US" dirty="0"/>
          </a:p>
          <a:p>
            <a:endParaRPr lang="en-US" dirty="0"/>
          </a:p>
          <a:p>
            <a:r>
              <a:rPr lang="en-US" b="1" dirty="0"/>
              <a:t>Can be expressed as preconditions and </a:t>
            </a:r>
            <a:r>
              <a:rPr lang="en-US" b="1" dirty="0" err="1"/>
              <a:t>postconditions</a:t>
            </a:r>
            <a:r>
              <a:rPr lang="en-US" b="1" dirty="0"/>
              <a:t> for methods </a:t>
            </a:r>
            <a:endParaRPr lang="en-US" dirty="0"/>
          </a:p>
          <a:p>
            <a:endParaRPr lang="en-US" dirty="0"/>
          </a:p>
          <a:p>
            <a:r>
              <a:rPr lang="en-US" b="1" dirty="0"/>
              <a:t>Frequently, unit tests are used to specify expected behavior of a method or class </a:t>
            </a:r>
            <a:endParaRPr lang="en-US" b="1" dirty="0" smtClean="0"/>
          </a:p>
          <a:p>
            <a:endParaRPr lang="en-US" dirty="0"/>
          </a:p>
          <a:p>
            <a:r>
              <a:rPr lang="en-US" b="1" i="1" dirty="0" smtClean="0"/>
              <a:t>Design </a:t>
            </a:r>
            <a:r>
              <a:rPr lang="en-US" b="1" i="1" dirty="0"/>
              <a:t>By Contract </a:t>
            </a:r>
            <a:r>
              <a:rPr lang="en-US" b="1" dirty="0"/>
              <a:t>is a technique that makes defining these pre- and post-conditions explicit within code itself. </a:t>
            </a:r>
            <a:endParaRPr lang="en-US" b="1" dirty="0" smtClean="0"/>
          </a:p>
          <a:p>
            <a:endParaRPr lang="en-US" dirty="0"/>
          </a:p>
          <a:p>
            <a:r>
              <a:rPr lang="en-US" b="1" dirty="0" smtClean="0"/>
              <a:t>To </a:t>
            </a:r>
            <a:r>
              <a:rPr lang="en-US" b="1" dirty="0"/>
              <a:t>follow LSP, derived classes must not violate any constraints defined (or assumed by clients) on the base classes </a:t>
            </a:r>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8118860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Problem</a:t>
            </a:r>
            <a:endParaRPr lang="en-US" dirty="0"/>
          </a:p>
        </p:txBody>
      </p:sp>
      <p:sp>
        <p:nvSpPr>
          <p:cNvPr id="3" name="Content Placeholder 2"/>
          <p:cNvSpPr>
            <a:spLocks noGrp="1"/>
          </p:cNvSpPr>
          <p:nvPr>
            <p:ph idx="1"/>
          </p:nvPr>
        </p:nvSpPr>
        <p:spPr/>
        <p:txBody>
          <a:bodyPr>
            <a:normAutofit lnSpcReduction="10000"/>
          </a:bodyPr>
          <a:lstStyle/>
          <a:p>
            <a:endParaRPr lang="en-US" dirty="0"/>
          </a:p>
          <a:p>
            <a:r>
              <a:rPr lang="en-US" sz="2400" b="1" dirty="0"/>
              <a:t>Non-substitutable code breaks </a:t>
            </a:r>
            <a:r>
              <a:rPr lang="en-US" sz="2400" b="1" dirty="0" smtClean="0"/>
              <a:t>polymorphism</a:t>
            </a:r>
          </a:p>
          <a:p>
            <a:pPr marL="0" indent="0">
              <a:buNone/>
            </a:pPr>
            <a:r>
              <a:rPr lang="en-US" sz="2400" b="1" dirty="0" smtClean="0"/>
              <a:t> </a:t>
            </a:r>
            <a:endParaRPr lang="en-US" sz="2400" dirty="0"/>
          </a:p>
          <a:p>
            <a:r>
              <a:rPr lang="en-US" sz="2400" b="1" dirty="0" smtClean="0"/>
              <a:t>Client </a:t>
            </a:r>
            <a:r>
              <a:rPr lang="en-US" sz="2400" b="1" dirty="0"/>
              <a:t>code expects child classes to work in place of their base classes </a:t>
            </a:r>
            <a:endParaRPr lang="en-US" sz="2400" b="1" dirty="0" smtClean="0"/>
          </a:p>
          <a:p>
            <a:pPr marL="0" indent="0">
              <a:buNone/>
            </a:pPr>
            <a:endParaRPr lang="en-US" sz="2400" dirty="0"/>
          </a:p>
          <a:p>
            <a:r>
              <a:rPr lang="en-US" sz="2400" b="1" dirty="0" smtClean="0"/>
              <a:t>“</a:t>
            </a:r>
            <a:r>
              <a:rPr lang="en-US" sz="2400" b="1" dirty="0"/>
              <a:t>Fixing” substitutability problems by adding if-then or switch statements quickly becomes a maintenance nightmare (and violates OCP) </a:t>
            </a:r>
            <a:endParaRPr lang="en-US" sz="2400" dirty="0"/>
          </a:p>
          <a:p>
            <a:endParaRPr lang="en-US" sz="2400"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4726674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LSP Violation “Smells”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err="1"/>
              <a:t>foreach</a:t>
            </a:r>
            <a:r>
              <a:rPr lang="en-US" b="1" dirty="0"/>
              <a:t> (</a:t>
            </a:r>
            <a:r>
              <a:rPr lang="en-US" b="1" dirty="0" err="1"/>
              <a:t>var</a:t>
            </a:r>
            <a:r>
              <a:rPr lang="en-US" b="1" dirty="0"/>
              <a:t> </a:t>
            </a:r>
            <a:r>
              <a:rPr lang="en-US" b="1" dirty="0" err="1"/>
              <a:t>emp</a:t>
            </a:r>
            <a:r>
              <a:rPr lang="en-US" b="1" dirty="0"/>
              <a:t> in Employees) </a:t>
            </a:r>
            <a:endParaRPr lang="en-US" dirty="0"/>
          </a:p>
          <a:p>
            <a:pPr marL="0" indent="0">
              <a:buNone/>
            </a:pPr>
            <a:r>
              <a:rPr lang="en-US" sz="2600" b="1" dirty="0"/>
              <a:t>{ </a:t>
            </a:r>
            <a:endParaRPr lang="en-US" sz="2600" dirty="0"/>
          </a:p>
          <a:p>
            <a:pPr marL="400050" lvl="1" indent="0">
              <a:buNone/>
            </a:pPr>
            <a:r>
              <a:rPr lang="en-US" sz="2600" b="1" dirty="0"/>
              <a:t>if</a:t>
            </a:r>
            <a:r>
              <a:rPr lang="en-US" sz="2600" b="1" dirty="0" smtClean="0"/>
              <a:t>( </a:t>
            </a:r>
            <a:r>
              <a:rPr lang="en-US" sz="2600" b="1" dirty="0" err="1" smtClean="0"/>
              <a:t>emp</a:t>
            </a:r>
            <a:r>
              <a:rPr lang="en-US" sz="2600" b="1" dirty="0" smtClean="0"/>
              <a:t> </a:t>
            </a:r>
            <a:r>
              <a:rPr lang="en-US" sz="2600" b="1" dirty="0"/>
              <a:t>is </a:t>
            </a:r>
            <a:r>
              <a:rPr lang="en-US" sz="2600" b="1" dirty="0" smtClean="0"/>
              <a:t>Manager ) </a:t>
            </a:r>
            <a:endParaRPr lang="en-US" sz="2600" dirty="0"/>
          </a:p>
          <a:p>
            <a:pPr marL="400050" lvl="1" indent="0">
              <a:buNone/>
            </a:pPr>
            <a:r>
              <a:rPr lang="en-US" sz="2600" b="1" dirty="0"/>
              <a:t>{ </a:t>
            </a:r>
            <a:endParaRPr lang="en-US" sz="2600" dirty="0"/>
          </a:p>
          <a:p>
            <a:pPr marL="800100" lvl="2" indent="0">
              <a:buNone/>
            </a:pPr>
            <a:r>
              <a:rPr lang="en-US" sz="2600" b="1" dirty="0"/>
              <a:t>_</a:t>
            </a:r>
            <a:r>
              <a:rPr lang="en-US" sz="2600" b="1" dirty="0" err="1"/>
              <a:t>printer.PrintManager</a:t>
            </a:r>
            <a:r>
              <a:rPr lang="en-US" sz="2600" b="1" dirty="0" smtClean="0"/>
              <a:t>( </a:t>
            </a:r>
            <a:r>
              <a:rPr lang="en-US" sz="2600" b="1" dirty="0" err="1" smtClean="0"/>
              <a:t>emp</a:t>
            </a:r>
            <a:r>
              <a:rPr lang="en-US" sz="2600" b="1" dirty="0" smtClean="0"/>
              <a:t> </a:t>
            </a:r>
            <a:r>
              <a:rPr lang="en-US" sz="2600" b="1" dirty="0"/>
              <a:t>as </a:t>
            </a:r>
            <a:r>
              <a:rPr lang="en-US" sz="2600" b="1" dirty="0" smtClean="0"/>
              <a:t>Manager ); </a:t>
            </a:r>
            <a:endParaRPr lang="en-US" sz="2600" dirty="0"/>
          </a:p>
          <a:p>
            <a:pPr marL="400050" lvl="1" indent="0">
              <a:buNone/>
            </a:pPr>
            <a:r>
              <a:rPr lang="en-US" sz="2600" b="1" dirty="0"/>
              <a:t>} </a:t>
            </a:r>
            <a:endParaRPr lang="en-US" sz="2600" dirty="0"/>
          </a:p>
          <a:p>
            <a:pPr marL="400050" lvl="1" indent="0">
              <a:buNone/>
            </a:pPr>
            <a:r>
              <a:rPr lang="en-US" sz="2600" b="1" dirty="0"/>
              <a:t>else </a:t>
            </a:r>
            <a:endParaRPr lang="en-US" sz="2600" dirty="0"/>
          </a:p>
          <a:p>
            <a:pPr marL="400050" lvl="1" indent="0">
              <a:buNone/>
            </a:pPr>
            <a:r>
              <a:rPr lang="en-US" sz="2600" b="1" dirty="0"/>
              <a:t>{ </a:t>
            </a:r>
            <a:endParaRPr lang="en-US" sz="2600" dirty="0"/>
          </a:p>
          <a:p>
            <a:pPr marL="800100" lvl="2" indent="0">
              <a:buNone/>
            </a:pPr>
            <a:r>
              <a:rPr lang="en-US" sz="2600" b="1" dirty="0"/>
              <a:t>_</a:t>
            </a:r>
            <a:r>
              <a:rPr lang="en-US" sz="2600" b="1" dirty="0" err="1" smtClean="0"/>
              <a:t>printer.PrintEmployee</a:t>
            </a:r>
            <a:r>
              <a:rPr lang="en-US" sz="2600" b="1" dirty="0" smtClean="0"/>
              <a:t>( </a:t>
            </a:r>
            <a:r>
              <a:rPr lang="en-US" sz="2600" b="1" dirty="0" err="1" smtClean="0"/>
              <a:t>emp</a:t>
            </a:r>
            <a:r>
              <a:rPr lang="en-US" sz="2600" b="1" dirty="0" smtClean="0"/>
              <a:t> ); </a:t>
            </a:r>
            <a:endParaRPr lang="en-US" sz="2600" dirty="0"/>
          </a:p>
          <a:p>
            <a:pPr marL="400050" lvl="1" indent="0">
              <a:buNone/>
            </a:pPr>
            <a:r>
              <a:rPr lang="en-US" sz="2600" b="1" dirty="0"/>
              <a:t>} </a:t>
            </a:r>
            <a:endParaRPr lang="en-US" sz="2600" dirty="0"/>
          </a:p>
          <a:p>
            <a:pPr marL="0" indent="0">
              <a:buNone/>
            </a:pPr>
            <a:r>
              <a:rPr lang="en-US" sz="2600" b="1" dirty="0"/>
              <a:t>}</a:t>
            </a:r>
            <a:endParaRPr lang="en-US" sz="2600"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426629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LSP Violation “Smells”</a:t>
            </a:r>
            <a:endParaRPr lang="en-US" dirty="0"/>
          </a:p>
        </p:txBody>
      </p:sp>
      <p:sp>
        <p:nvSpPr>
          <p:cNvPr id="3" name="Content Placeholder 2"/>
          <p:cNvSpPr>
            <a:spLocks noGrp="1"/>
          </p:cNvSpPr>
          <p:nvPr>
            <p:ph sz="quarter" idx="13"/>
          </p:nvPr>
        </p:nvSpPr>
        <p:spPr>
          <a:xfrm>
            <a:off x="457200" y="1295400"/>
            <a:ext cx="5334000" cy="5181599"/>
          </a:xfrm>
        </p:spPr>
        <p:txBody>
          <a:bodyPr>
            <a:normAutofit fontScale="92500" lnSpcReduction="10000"/>
          </a:bodyPr>
          <a:lstStyle/>
          <a:p>
            <a:pPr marL="0" indent="0">
              <a:buNone/>
            </a:pPr>
            <a:r>
              <a:rPr lang="en-US" b="1" dirty="0"/>
              <a:t>public abstract class Base </a:t>
            </a:r>
            <a:endParaRPr lang="en-US" dirty="0"/>
          </a:p>
          <a:p>
            <a:pPr marL="0" indent="0">
              <a:buNone/>
            </a:pPr>
            <a:r>
              <a:rPr lang="en-US" b="1" dirty="0"/>
              <a:t>{ </a:t>
            </a:r>
            <a:endParaRPr lang="en-US" dirty="0"/>
          </a:p>
          <a:p>
            <a:pPr marL="400050" lvl="1" indent="0">
              <a:buNone/>
            </a:pPr>
            <a:r>
              <a:rPr lang="en-US" b="1" dirty="0"/>
              <a:t>public abstract void Method1(); </a:t>
            </a:r>
            <a:endParaRPr lang="en-US" dirty="0"/>
          </a:p>
          <a:p>
            <a:pPr marL="400050" lvl="1" indent="0">
              <a:buNone/>
            </a:pPr>
            <a:r>
              <a:rPr lang="en-US" b="1" dirty="0"/>
              <a:t>public abstract void Method2(); </a:t>
            </a:r>
            <a:endParaRPr lang="en-US" dirty="0"/>
          </a:p>
          <a:p>
            <a:pPr marL="0" indent="0">
              <a:buNone/>
            </a:pPr>
            <a:r>
              <a:rPr lang="en-US" b="1" dirty="0"/>
              <a:t>} </a:t>
            </a:r>
            <a:endParaRPr lang="en-US" dirty="0"/>
          </a:p>
          <a:p>
            <a:pPr marL="0" indent="0">
              <a:buNone/>
            </a:pPr>
            <a:r>
              <a:rPr lang="en-US" b="1" dirty="0"/>
              <a:t>public class Child : Base </a:t>
            </a:r>
            <a:endParaRPr lang="en-US" dirty="0"/>
          </a:p>
          <a:p>
            <a:pPr marL="0" indent="0">
              <a:buNone/>
            </a:pPr>
            <a:r>
              <a:rPr lang="en-US" b="1" dirty="0"/>
              <a:t>{ </a:t>
            </a:r>
            <a:endParaRPr lang="en-US" dirty="0"/>
          </a:p>
          <a:p>
            <a:pPr marL="400050" lvl="1" indent="0">
              <a:buNone/>
            </a:pPr>
            <a:r>
              <a:rPr lang="en-US" b="1" dirty="0"/>
              <a:t>public override void Method1() </a:t>
            </a:r>
            <a:endParaRPr lang="en-US" dirty="0"/>
          </a:p>
          <a:p>
            <a:pPr marL="400050" lvl="1" indent="0">
              <a:buNone/>
            </a:pPr>
            <a:r>
              <a:rPr lang="en-US" b="1" dirty="0" smtClean="0"/>
              <a:t>{</a:t>
            </a:r>
          </a:p>
          <a:p>
            <a:pPr marL="800100" lvl="2" indent="0">
              <a:buNone/>
            </a:pPr>
            <a:r>
              <a:rPr lang="en-US" b="1" dirty="0"/>
              <a:t>throw new </a:t>
            </a:r>
            <a:r>
              <a:rPr lang="en-US" b="1" dirty="0" err="1"/>
              <a:t>NotImplementedException</a:t>
            </a:r>
            <a:r>
              <a:rPr lang="en-US" b="1" dirty="0"/>
              <a:t>(); </a:t>
            </a:r>
          </a:p>
          <a:p>
            <a:pPr marL="400050" lvl="1" indent="0">
              <a:buNone/>
            </a:pPr>
            <a:r>
              <a:rPr lang="en-US" b="1" dirty="0"/>
              <a:t>} </a:t>
            </a:r>
            <a:endParaRPr lang="en-US" dirty="0"/>
          </a:p>
          <a:p>
            <a:pPr marL="400050" lvl="1" indent="0">
              <a:buNone/>
            </a:pPr>
            <a:r>
              <a:rPr lang="en-US" b="1" dirty="0"/>
              <a:t>public override void Method2() </a:t>
            </a:r>
            <a:endParaRPr lang="en-US" dirty="0"/>
          </a:p>
          <a:p>
            <a:pPr marL="400050" lvl="1" indent="0">
              <a:buNone/>
            </a:pPr>
            <a:r>
              <a:rPr lang="en-US" b="1" dirty="0"/>
              <a:t>{ </a:t>
            </a:r>
            <a:endParaRPr lang="en-US" dirty="0"/>
          </a:p>
          <a:p>
            <a:pPr marL="400050" lvl="1" indent="0">
              <a:buNone/>
            </a:pPr>
            <a:r>
              <a:rPr lang="en-US" b="1" dirty="0"/>
              <a:t>// do stuff </a:t>
            </a:r>
            <a:endParaRPr lang="en-US" dirty="0"/>
          </a:p>
          <a:p>
            <a:pPr marL="400050" lvl="1" indent="0">
              <a:buNone/>
            </a:pPr>
            <a:r>
              <a:rPr lang="en-US" b="1" dirty="0"/>
              <a:t>} </a:t>
            </a:r>
            <a:endParaRPr lang="en-US" dirty="0"/>
          </a:p>
          <a:p>
            <a:pPr marL="0" indent="0">
              <a:buNone/>
            </a:pPr>
            <a:r>
              <a:rPr lang="en-US" b="1" dirty="0"/>
              <a:t>}</a:t>
            </a:r>
            <a:endParaRPr lang="en-US" dirty="0"/>
          </a:p>
        </p:txBody>
      </p:sp>
      <p:sp>
        <p:nvSpPr>
          <p:cNvPr id="4" name="Content Placeholder 3"/>
          <p:cNvSpPr>
            <a:spLocks noGrp="1"/>
          </p:cNvSpPr>
          <p:nvPr>
            <p:ph sz="quarter" idx="14"/>
          </p:nvPr>
        </p:nvSpPr>
        <p:spPr>
          <a:xfrm>
            <a:off x="5562600" y="1600201"/>
            <a:ext cx="3124200" cy="1828799"/>
          </a:xfrm>
          <a:ln>
            <a:solidFill>
              <a:schemeClr val="accent3">
                <a:lumMod val="75000"/>
              </a:schemeClr>
            </a:solidFill>
          </a:ln>
        </p:spPr>
        <p:txBody>
          <a:bodyPr>
            <a:normAutofit fontScale="92500" lnSpcReduction="20000"/>
          </a:bodyPr>
          <a:lstStyle/>
          <a:p>
            <a:pPr marL="0" indent="0">
              <a:buNone/>
            </a:pPr>
            <a:r>
              <a:rPr lang="en-US" b="1" dirty="0">
                <a:solidFill>
                  <a:schemeClr val="tx2">
                    <a:lumMod val="60000"/>
                    <a:lumOff val="40000"/>
                  </a:schemeClr>
                </a:solidFill>
              </a:rPr>
              <a:t>Follow ISP! </a:t>
            </a:r>
            <a:endParaRPr lang="en-US" b="1" dirty="0" smtClean="0">
              <a:solidFill>
                <a:schemeClr val="tx2">
                  <a:lumMod val="60000"/>
                  <a:lumOff val="40000"/>
                </a:schemeClr>
              </a:solidFill>
            </a:endParaRPr>
          </a:p>
          <a:p>
            <a:pPr marL="0" indent="0">
              <a:buNone/>
            </a:pPr>
            <a:endParaRPr lang="en-US" b="1" i="1" dirty="0">
              <a:solidFill>
                <a:schemeClr val="tx2">
                  <a:lumMod val="60000"/>
                  <a:lumOff val="40000"/>
                </a:schemeClr>
              </a:solidFill>
            </a:endParaRPr>
          </a:p>
          <a:p>
            <a:pPr marL="0" indent="0">
              <a:buNone/>
            </a:pPr>
            <a:r>
              <a:rPr lang="en-US" i="1" dirty="0" smtClean="0">
                <a:solidFill>
                  <a:schemeClr val="tx2">
                    <a:lumMod val="60000"/>
                    <a:lumOff val="40000"/>
                  </a:schemeClr>
                </a:solidFill>
              </a:rPr>
              <a:t>Use </a:t>
            </a:r>
            <a:r>
              <a:rPr lang="en-US" i="1" dirty="0">
                <a:solidFill>
                  <a:schemeClr val="tx2">
                    <a:lumMod val="60000"/>
                    <a:lumOff val="40000"/>
                  </a:schemeClr>
                </a:solidFill>
              </a:rPr>
              <a:t>small interfaces so you don’t require classes to implement more than they need!</a:t>
            </a:r>
            <a:endParaRPr lang="en-US" dirty="0">
              <a:solidFill>
                <a:schemeClr val="tx2">
                  <a:lumMod val="60000"/>
                  <a:lumOff val="40000"/>
                </a:schemeClr>
              </a:solidFill>
            </a:endParaRPr>
          </a:p>
        </p:txBody>
      </p:sp>
      <p:pic>
        <p:nvPicPr>
          <p:cNvPr id="6"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3175529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When do we fix LSP?</a:t>
            </a:r>
            <a:endParaRPr lang="en-US" dirty="0"/>
          </a:p>
        </p:txBody>
      </p:sp>
      <p:sp>
        <p:nvSpPr>
          <p:cNvPr id="3" name="Content Placeholder 2"/>
          <p:cNvSpPr>
            <a:spLocks noGrp="1"/>
          </p:cNvSpPr>
          <p:nvPr>
            <p:ph idx="1"/>
          </p:nvPr>
        </p:nvSpPr>
        <p:spPr/>
        <p:txBody>
          <a:bodyPr>
            <a:normAutofit/>
          </a:bodyPr>
          <a:lstStyle/>
          <a:p>
            <a:endParaRPr lang="en-US" dirty="0"/>
          </a:p>
          <a:p>
            <a:r>
              <a:rPr lang="en-US" sz="2800" b="1" dirty="0"/>
              <a:t>If you notice obvious smells like those shown </a:t>
            </a:r>
            <a:endParaRPr lang="en-US" sz="2800" dirty="0"/>
          </a:p>
          <a:p>
            <a:endParaRPr lang="en-US" sz="2800" dirty="0" smtClean="0"/>
          </a:p>
          <a:p>
            <a:endParaRPr lang="en-US" sz="2800" dirty="0"/>
          </a:p>
          <a:p>
            <a:r>
              <a:rPr lang="en-US" sz="2800" b="1" dirty="0"/>
              <a:t>If you find yourself being bitten by the OCP violations LSP invariably causes </a:t>
            </a:r>
            <a:endParaRPr lang="en-US" sz="2800" dirty="0"/>
          </a:p>
          <a:p>
            <a:endParaRPr lang="en-US" sz="2800"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42121107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LSP Tips</a:t>
            </a:r>
            <a:endParaRPr lang="en-US" dirty="0"/>
          </a:p>
        </p:txBody>
      </p:sp>
      <p:sp>
        <p:nvSpPr>
          <p:cNvPr id="3" name="Content Placeholder 2"/>
          <p:cNvSpPr>
            <a:spLocks noGrp="1"/>
          </p:cNvSpPr>
          <p:nvPr>
            <p:ph idx="1"/>
          </p:nvPr>
        </p:nvSpPr>
        <p:spPr/>
        <p:txBody>
          <a:bodyPr>
            <a:normAutofit/>
          </a:bodyPr>
          <a:lstStyle/>
          <a:p>
            <a:endParaRPr lang="en-US" dirty="0"/>
          </a:p>
          <a:p>
            <a:r>
              <a:rPr lang="en-US" b="1" dirty="0"/>
              <a:t>“Tell, Don’t Ask” </a:t>
            </a:r>
            <a:endParaRPr lang="en-US" dirty="0"/>
          </a:p>
          <a:p>
            <a:endParaRPr lang="en-US" dirty="0"/>
          </a:p>
          <a:p>
            <a:pPr lvl="1">
              <a:buFont typeface="Courier New" pitchFamily="49" charset="0"/>
              <a:buChar char="o"/>
            </a:pPr>
            <a:r>
              <a:rPr lang="en-US" dirty="0"/>
              <a:t>Don’t interrogate objects for their internals – move behavior to the object </a:t>
            </a:r>
          </a:p>
          <a:p>
            <a:pPr lvl="1">
              <a:buFont typeface="Courier New" pitchFamily="49" charset="0"/>
              <a:buChar char="o"/>
            </a:pPr>
            <a:r>
              <a:rPr lang="en-US" dirty="0" smtClean="0"/>
              <a:t>Tell </a:t>
            </a:r>
            <a:r>
              <a:rPr lang="en-US" dirty="0"/>
              <a:t>the object what you want it to do </a:t>
            </a:r>
          </a:p>
          <a:p>
            <a:endParaRPr lang="en-US" dirty="0"/>
          </a:p>
          <a:p>
            <a:r>
              <a:rPr lang="en-US" b="1" dirty="0"/>
              <a:t>Consider Refactoring to a new Base Class </a:t>
            </a:r>
            <a:endParaRPr lang="en-US" b="1" dirty="0" smtClean="0"/>
          </a:p>
          <a:p>
            <a:pPr lvl="1">
              <a:buFont typeface="Courier New" pitchFamily="49" charset="0"/>
              <a:buChar char="o"/>
            </a:pPr>
            <a:r>
              <a:rPr lang="en-US" dirty="0" smtClean="0"/>
              <a:t>Given </a:t>
            </a:r>
            <a:r>
              <a:rPr lang="en-US" dirty="0"/>
              <a:t>two classes that share a lot of behavior but are not substitutable… </a:t>
            </a:r>
          </a:p>
          <a:p>
            <a:pPr lvl="1">
              <a:buFont typeface="Courier New" pitchFamily="49" charset="0"/>
              <a:buChar char="o"/>
            </a:pPr>
            <a:r>
              <a:rPr lang="en-US" dirty="0"/>
              <a:t>Create a third class that both can derive from </a:t>
            </a:r>
          </a:p>
          <a:p>
            <a:pPr lvl="1">
              <a:buFont typeface="Courier New" pitchFamily="49" charset="0"/>
              <a:buChar char="o"/>
            </a:pPr>
            <a:r>
              <a:rPr lang="en-US" dirty="0"/>
              <a:t>Ensure substitutability is retained between each class and the new base </a:t>
            </a:r>
          </a:p>
          <a:p>
            <a:endParaRPr lang="en-US" dirty="0"/>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9470628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90600"/>
            <a:ext cx="7772400" cy="1847850"/>
          </a:xfrm>
        </p:spPr>
        <p:txBody>
          <a:bodyPr>
            <a:normAutofit fontScale="90000"/>
          </a:bodyPr>
          <a:lstStyle/>
          <a:p>
            <a:r>
              <a:rPr lang="en-US" dirty="0"/>
              <a:t/>
            </a:r>
            <a:br>
              <a:rPr lang="en-US" dirty="0"/>
            </a:br>
            <a:r>
              <a:rPr lang="en-US" b="1" dirty="0" smtClean="0"/>
              <a:t>The </a:t>
            </a:r>
            <a:r>
              <a:rPr lang="en-US" b="1" dirty="0"/>
              <a:t>Single Responsibility Principle </a:t>
            </a:r>
            <a:r>
              <a:rPr lang="en-US" dirty="0"/>
              <a:t/>
            </a:r>
            <a:br>
              <a:rPr lang="en-US" dirty="0"/>
            </a:br>
            <a:endParaRPr lang="en-US" dirty="0"/>
          </a:p>
        </p:txBody>
      </p:sp>
      <p:pic>
        <p:nvPicPr>
          <p:cNvPr id="4"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86885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a:t>
            </a:r>
            <a:endParaRPr lang="en-US" dirty="0"/>
          </a:p>
        </p:txBody>
      </p:sp>
      <p:sp>
        <p:nvSpPr>
          <p:cNvPr id="3" name="Content Placeholder 2"/>
          <p:cNvSpPr>
            <a:spLocks noGrp="1"/>
          </p:cNvSpPr>
          <p:nvPr>
            <p:ph idx="1"/>
          </p:nvPr>
        </p:nvSpPr>
        <p:spPr/>
        <p:txBody>
          <a:bodyPr>
            <a:normAutofit fontScale="25000" lnSpcReduction="20000"/>
          </a:bodyPr>
          <a:lstStyle/>
          <a:p>
            <a:endParaRPr lang="en-US" dirty="0"/>
          </a:p>
          <a:p>
            <a:r>
              <a:rPr lang="en-US" sz="6000" b="1" dirty="0"/>
              <a:t>Conformance to LSP allows for proper use of polymorphism and produces more maintainable code </a:t>
            </a:r>
            <a:endParaRPr lang="en-US" sz="6000" b="1" dirty="0" smtClean="0"/>
          </a:p>
          <a:p>
            <a:endParaRPr lang="en-US" sz="6000" dirty="0"/>
          </a:p>
          <a:p>
            <a:r>
              <a:rPr lang="en-US" sz="6000" b="1" dirty="0" smtClean="0"/>
              <a:t>Remember </a:t>
            </a:r>
            <a:r>
              <a:rPr lang="en-US" sz="6000" b="1" dirty="0"/>
              <a:t>IS-SUBSTITUTABLE-FOR instead of IS-A </a:t>
            </a:r>
            <a:endParaRPr lang="en-US" sz="6000" dirty="0"/>
          </a:p>
          <a:p>
            <a:r>
              <a:rPr lang="en-US" sz="6000" b="1" dirty="0" smtClean="0"/>
              <a:t>Related </a:t>
            </a:r>
            <a:r>
              <a:rPr lang="en-US" sz="6000" b="1" dirty="0"/>
              <a:t>Fundamentals: </a:t>
            </a:r>
            <a:endParaRPr lang="en-US" sz="6000" b="1" dirty="0" smtClean="0"/>
          </a:p>
          <a:p>
            <a:pPr lvl="1">
              <a:buFont typeface="Courier New" pitchFamily="49" charset="0"/>
              <a:buChar char="o"/>
            </a:pPr>
            <a:r>
              <a:rPr lang="en-US" sz="6000" dirty="0" smtClean="0"/>
              <a:t>Polymorphism </a:t>
            </a:r>
            <a:endParaRPr lang="en-US" sz="6000" dirty="0"/>
          </a:p>
          <a:p>
            <a:pPr lvl="1">
              <a:buFont typeface="Courier New" pitchFamily="49" charset="0"/>
              <a:buChar char="o"/>
            </a:pPr>
            <a:r>
              <a:rPr lang="en-US" sz="6000" dirty="0"/>
              <a:t>Inheritance </a:t>
            </a:r>
          </a:p>
          <a:p>
            <a:pPr lvl="1">
              <a:buFont typeface="Courier New" pitchFamily="49" charset="0"/>
              <a:buChar char="o"/>
            </a:pPr>
            <a:r>
              <a:rPr lang="en-US" sz="6000" dirty="0"/>
              <a:t>Interface Segregation Principle </a:t>
            </a:r>
          </a:p>
          <a:p>
            <a:pPr lvl="1">
              <a:buFont typeface="Courier New" pitchFamily="49" charset="0"/>
              <a:buChar char="o"/>
            </a:pPr>
            <a:r>
              <a:rPr lang="en-US" sz="6000" dirty="0"/>
              <a:t>Open / Closed Principle </a:t>
            </a:r>
          </a:p>
          <a:p>
            <a:endParaRPr lang="en-US" sz="6000" dirty="0"/>
          </a:p>
          <a:p>
            <a:r>
              <a:rPr lang="en-US" sz="6000" b="1" dirty="0" smtClean="0"/>
              <a:t>Recommended </a:t>
            </a:r>
            <a:r>
              <a:rPr lang="en-US" sz="6000" b="1" dirty="0"/>
              <a:t>Reading: </a:t>
            </a:r>
            <a:endParaRPr lang="en-US" sz="6000" b="1" dirty="0" smtClean="0"/>
          </a:p>
          <a:p>
            <a:pPr lvl="1">
              <a:buFont typeface="Courier New" pitchFamily="49" charset="0"/>
              <a:buChar char="o"/>
            </a:pPr>
            <a:r>
              <a:rPr lang="en-US" sz="6000" dirty="0" smtClean="0"/>
              <a:t>Agile </a:t>
            </a:r>
            <a:r>
              <a:rPr lang="en-US" sz="6000" dirty="0"/>
              <a:t>Principles, Patterns, and Practices by Robert C. Martin and Micah Martin [http://amzn.to/agilepppcsharp]</a:t>
            </a:r>
            <a:r>
              <a:rPr lang="en-US" dirty="0"/>
              <a:t>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5206360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1470025"/>
          </a:xfrm>
        </p:spPr>
        <p:txBody>
          <a:bodyPr>
            <a:normAutofit fontScale="90000"/>
          </a:bodyPr>
          <a:lstStyle/>
          <a:p>
            <a:r>
              <a:rPr lang="en-US" dirty="0"/>
              <a:t/>
            </a:r>
            <a:br>
              <a:rPr lang="en-US" dirty="0"/>
            </a:br>
            <a:r>
              <a:rPr lang="en-US" b="1" dirty="0" smtClean="0"/>
              <a:t>The </a:t>
            </a:r>
            <a:r>
              <a:rPr lang="en-US" b="1" dirty="0"/>
              <a:t>Interface Segregation Principle </a:t>
            </a:r>
            <a:endParaRPr lang="en-US" dirty="0"/>
          </a:p>
        </p:txBody>
      </p:sp>
      <p:pic>
        <p:nvPicPr>
          <p:cNvPr id="4"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5420989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ISP: The Interface Segregation Principle </a:t>
            </a:r>
            <a:endParaRPr lang="en-US" dirty="0"/>
          </a:p>
        </p:txBody>
      </p:sp>
      <p:sp>
        <p:nvSpPr>
          <p:cNvPr id="3" name="Content Placeholder 2"/>
          <p:cNvSpPr>
            <a:spLocks noGrp="1"/>
          </p:cNvSpPr>
          <p:nvPr>
            <p:ph idx="1"/>
          </p:nvPr>
        </p:nvSpPr>
        <p:spPr/>
        <p:txBody>
          <a:bodyPr/>
          <a:lstStyle/>
          <a:p>
            <a:pPr marL="0" indent="0">
              <a:buNone/>
            </a:pPr>
            <a:r>
              <a:rPr lang="en-US" sz="2800" b="1" i="1" dirty="0"/>
              <a:t>The Interface Segregation Principle states that Clients should not be forced to depend on methods they do not use</a:t>
            </a:r>
            <a:r>
              <a:rPr lang="en-US" b="1" i="1" dirty="0" smtClean="0"/>
              <a:t>.</a:t>
            </a:r>
            <a:endParaRPr lang="en-US" dirty="0"/>
          </a:p>
          <a:p>
            <a:pPr marL="400050" lvl="1" indent="0">
              <a:buNone/>
            </a:pPr>
            <a:r>
              <a:rPr lang="en-US" b="1" u="sng" dirty="0"/>
              <a:t>Agile Principles, Patterns, and Practices in C# </a:t>
            </a:r>
            <a:endParaRPr lang="en-US" b="1" u="sng" dirty="0" smtClean="0"/>
          </a:p>
          <a:p>
            <a:pPr marL="0" indent="0">
              <a:buNone/>
            </a:pPr>
            <a:endParaRPr lang="en-US" b="1" u="sng" dirty="0"/>
          </a:p>
          <a:p>
            <a:pPr marL="0" indent="0">
              <a:buNone/>
            </a:pPr>
            <a:r>
              <a:rPr lang="en-US" sz="2800" b="1" u="sng" dirty="0" smtClean="0"/>
              <a:t>Corollary</a:t>
            </a:r>
            <a:r>
              <a:rPr lang="en-US" sz="2800" b="1" u="sng" dirty="0"/>
              <a:t>: </a:t>
            </a:r>
            <a:endParaRPr lang="en-US" sz="2800" u="sng" dirty="0"/>
          </a:p>
          <a:p>
            <a:pPr marL="400050" lvl="1" indent="0">
              <a:buNone/>
            </a:pPr>
            <a:r>
              <a:rPr lang="en-US" u="sng" dirty="0"/>
              <a:t>Prefer small, cohesive interfaces to “fat” interfaces </a:t>
            </a: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5348378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p:spPr>
      </p:pic>
      <p:pic>
        <p:nvPicPr>
          <p:cNvPr id="5"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1520452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What’s an Interface? </a:t>
            </a:r>
            <a:endParaRPr lang="en-US" dirty="0"/>
          </a:p>
        </p:txBody>
      </p:sp>
      <p:sp>
        <p:nvSpPr>
          <p:cNvPr id="3" name="Content Placeholder 2"/>
          <p:cNvSpPr>
            <a:spLocks noGrp="1"/>
          </p:cNvSpPr>
          <p:nvPr>
            <p:ph idx="1"/>
          </p:nvPr>
        </p:nvSpPr>
        <p:spPr/>
        <p:txBody>
          <a:bodyPr/>
          <a:lstStyle/>
          <a:p>
            <a:pPr marL="0" indent="0">
              <a:buNone/>
            </a:pPr>
            <a:r>
              <a:rPr lang="en-US" b="1" dirty="0"/>
              <a:t>Interface keyword/type </a:t>
            </a:r>
            <a:endParaRPr lang="en-US" dirty="0"/>
          </a:p>
          <a:p>
            <a:pPr marL="400050" lvl="1" indent="0">
              <a:buNone/>
            </a:pPr>
            <a:r>
              <a:rPr lang="en-US" b="1" dirty="0"/>
              <a:t>public interface </a:t>
            </a:r>
            <a:r>
              <a:rPr lang="en-US" b="1" dirty="0" err="1"/>
              <a:t>IDoSomething</a:t>
            </a:r>
            <a:r>
              <a:rPr lang="en-US" b="1" dirty="0"/>
              <a:t> { … } </a:t>
            </a:r>
            <a:endParaRPr lang="en-US" b="1" dirty="0" smtClean="0"/>
          </a:p>
          <a:p>
            <a:pPr marL="400050" lvl="1" indent="0">
              <a:buNone/>
            </a:pPr>
            <a:endParaRPr lang="en-US" dirty="0"/>
          </a:p>
          <a:p>
            <a:pPr marL="0" indent="0">
              <a:buNone/>
            </a:pPr>
            <a:r>
              <a:rPr lang="en-US" b="1" dirty="0"/>
              <a:t>Public interface of a class </a:t>
            </a:r>
            <a:endParaRPr lang="en-US" dirty="0"/>
          </a:p>
          <a:p>
            <a:pPr marL="400050" lvl="1" indent="0">
              <a:buNone/>
            </a:pPr>
            <a:r>
              <a:rPr lang="en-US" b="1" dirty="0"/>
              <a:t>public class </a:t>
            </a:r>
            <a:r>
              <a:rPr lang="en-US" b="1" dirty="0" err="1"/>
              <a:t>SomeClass</a:t>
            </a:r>
            <a:r>
              <a:rPr lang="en-US" b="1" dirty="0"/>
              <a:t> { … } </a:t>
            </a:r>
            <a:endParaRPr lang="en-US" b="1" dirty="0" smtClean="0"/>
          </a:p>
          <a:p>
            <a:pPr marL="400050" lvl="1" indent="0">
              <a:buNone/>
            </a:pPr>
            <a:endParaRPr lang="en-US" dirty="0"/>
          </a:p>
          <a:p>
            <a:pPr marL="0" indent="0">
              <a:buNone/>
            </a:pPr>
            <a:r>
              <a:rPr lang="en-US" b="1" dirty="0"/>
              <a:t>What does the </a:t>
            </a:r>
            <a:r>
              <a:rPr lang="en-US" b="1" i="1" dirty="0"/>
              <a:t>client </a:t>
            </a:r>
            <a:r>
              <a:rPr lang="en-US" b="1" dirty="0"/>
              <a:t>see and use? </a:t>
            </a: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3513161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bwMode="auto">
          <a:xfrm>
            <a:off x="1371600" y="228600"/>
            <a:ext cx="5943600" cy="1524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dirty="0" smtClean="0"/>
              <a:t>ISP: Interface Segregation Principle</a:t>
            </a:r>
          </a:p>
        </p:txBody>
      </p:sp>
      <p:sp>
        <p:nvSpPr>
          <p:cNvPr id="3075" name="Text Placeholder 2"/>
          <p:cNvSpPr>
            <a:spLocks noGrp="1"/>
          </p:cNvSpPr>
          <p:nvPr>
            <p:ph type="body" sz="quarter" idx="10"/>
          </p:nvPr>
        </p:nvSpPr>
        <p:spPr>
          <a:xfrm>
            <a:off x="1600200" y="3673475"/>
            <a:ext cx="6172200" cy="365125"/>
          </a:xfrm>
        </p:spPr>
        <p:txBody>
          <a:bodyPr/>
          <a:lstStyle/>
          <a:p>
            <a:pPr marL="0" indent="0" eaLnBrk="1" hangingPunct="1">
              <a:buNone/>
            </a:pPr>
            <a:r>
              <a:rPr lang="en-US" sz="1600" dirty="0" smtClean="0">
                <a:solidFill>
                  <a:schemeClr val="tx1"/>
                </a:solidFill>
              </a:rPr>
              <a:t>“</a:t>
            </a:r>
            <a:r>
              <a:rPr lang="en-US" sz="1600" i="1" dirty="0" smtClean="0">
                <a:solidFill>
                  <a:schemeClr val="tx1"/>
                </a:solidFill>
              </a:rPr>
              <a:t>This principle deals with the disadvantages of ‘fat’ interfaces. Classes that have ‘fat’ interfaces are classes whose interfaces are not cohesive. In other words, the interfaces of the class can be broken up into groups of member functions. Each group serves a different set of clients. Thus some clients use one group of member functions, and other clients use the other groups.”</a:t>
            </a:r>
            <a:endParaRPr lang="en-US" sz="1600" dirty="0" smtClean="0">
              <a:solidFill>
                <a:schemeClr val="tx1"/>
              </a:solidFill>
            </a:endParaRPr>
          </a:p>
          <a:p>
            <a:pPr marL="0" indent="0" eaLnBrk="1" hangingPunct="1">
              <a:buNone/>
            </a:pPr>
            <a:endParaRPr lang="en-US" sz="1200" dirty="0" smtClean="0">
              <a:solidFill>
                <a:schemeClr val="tx1"/>
              </a:solidFill>
            </a:endParaRPr>
          </a:p>
          <a:p>
            <a:pPr marL="0" indent="0" eaLnBrk="1" hangingPunct="1">
              <a:buNone/>
            </a:pPr>
            <a:r>
              <a:rPr lang="en-US" sz="1200" dirty="0" smtClean="0">
                <a:solidFill>
                  <a:schemeClr val="tx1"/>
                </a:solidFill>
              </a:rPr>
              <a:t>	- Robert Martin</a:t>
            </a:r>
          </a:p>
          <a:p>
            <a:pPr marL="0" indent="0" eaLnBrk="1" hangingPunct="1">
              <a:buNone/>
            </a:pPr>
            <a:endParaRPr lang="en-US" sz="1200" dirty="0" smtClean="0">
              <a:solidFill>
                <a:schemeClr val="tx1"/>
              </a:solidFill>
            </a:endParaRPr>
          </a:p>
        </p:txBody>
      </p:sp>
      <p:pic>
        <p:nvPicPr>
          <p:cNvPr id="2051" name="Picture 3"/>
          <p:cNvPicPr>
            <a:picLocks noChangeAspect="1" noChangeArrowheads="1"/>
          </p:cNvPicPr>
          <p:nvPr/>
        </p:nvPicPr>
        <p:blipFill>
          <a:blip r:embed="rId3"/>
          <a:srcRect/>
          <a:stretch>
            <a:fillRect/>
          </a:stretch>
        </p:blipFill>
        <p:spPr bwMode="auto">
          <a:xfrm>
            <a:off x="2667000" y="4495800"/>
            <a:ext cx="3810000" cy="1828800"/>
          </a:xfrm>
          <a:prstGeom prst="rect">
            <a:avLst/>
          </a:prstGeom>
          <a:noFill/>
          <a:ln w="9525">
            <a:noFill/>
            <a:miter lim="800000"/>
            <a:headEnd/>
            <a:tailEnd/>
          </a:ln>
          <a:effectLst/>
          <a:scene3d>
            <a:camera prst="perspectiveAbove"/>
            <a:lightRig rig="threePt" dir="t"/>
          </a:scene3d>
        </p:spPr>
      </p:pic>
      <p:pic>
        <p:nvPicPr>
          <p:cNvPr id="3"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2891382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b="1" dirty="0" smtClean="0"/>
          </a:p>
          <a:p>
            <a:pPr marL="0" indent="0">
              <a:buNone/>
            </a:pPr>
            <a:endParaRPr lang="en-US" b="1" dirty="0"/>
          </a:p>
          <a:p>
            <a:pPr marL="0" indent="0">
              <a:buNone/>
            </a:pPr>
            <a:endParaRPr lang="en-US" b="1" dirty="0" smtClean="0"/>
          </a:p>
          <a:p>
            <a:pPr marL="3543300" lvl="8" indent="0">
              <a:buNone/>
            </a:pPr>
            <a:r>
              <a:rPr lang="en-US" sz="5400" b="1" dirty="0" smtClean="0"/>
              <a:t>              Demo</a:t>
            </a:r>
            <a:r>
              <a:rPr lang="en-US" b="1" dirty="0" smtClean="0"/>
              <a:t> </a:t>
            </a:r>
            <a:endParaRPr lang="en-US" dirty="0"/>
          </a:p>
          <a:p>
            <a:pPr marL="3543300" lvl="8" indent="0">
              <a:buNone/>
            </a:pPr>
            <a:r>
              <a:rPr lang="en-US" dirty="0" smtClean="0"/>
              <a:t>                                    </a:t>
            </a:r>
            <a:r>
              <a:rPr lang="en-US" sz="2800" dirty="0" smtClean="0"/>
              <a:t>Violating </a:t>
            </a:r>
            <a:r>
              <a:rPr lang="en-US" sz="2800" dirty="0"/>
              <a:t>ISP</a:t>
            </a:r>
            <a:r>
              <a:rPr lang="en-US" dirty="0"/>
              <a:t> </a:t>
            </a:r>
          </a:p>
        </p:txBody>
      </p:sp>
      <p:pic>
        <p:nvPicPr>
          <p:cNvPr id="4"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42779884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bwMode="auto">
          <a:xfrm>
            <a:off x="952500" y="304800"/>
            <a:ext cx="5829300" cy="1524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dirty="0" smtClean="0"/>
              <a:t>ISP: Interface Segregation Principle</a:t>
            </a:r>
          </a:p>
        </p:txBody>
      </p:sp>
      <p:sp>
        <p:nvSpPr>
          <p:cNvPr id="3075" name="Text Placeholder 2"/>
          <p:cNvSpPr>
            <a:spLocks noGrp="1"/>
          </p:cNvSpPr>
          <p:nvPr>
            <p:ph type="body" sz="quarter" idx="10"/>
          </p:nvPr>
        </p:nvSpPr>
        <p:spPr>
          <a:xfrm>
            <a:off x="990600" y="1676400"/>
            <a:ext cx="7010400" cy="365125"/>
          </a:xfrm>
        </p:spPr>
        <p:txBody>
          <a:bodyPr/>
          <a:lstStyle/>
          <a:p>
            <a:pPr eaLnBrk="1" hangingPunct="1">
              <a:buNone/>
            </a:pPr>
            <a:r>
              <a:rPr lang="en-US" sz="1400" dirty="0" smtClean="0">
                <a:solidFill>
                  <a:schemeClr val="tx1"/>
                </a:solidFill>
              </a:rPr>
              <a:t>Example App: Clarifying The Email Sender and Message Info Parsing</a:t>
            </a:r>
          </a:p>
        </p:txBody>
      </p:sp>
      <p:grpSp>
        <p:nvGrpSpPr>
          <p:cNvPr id="19" name="Group 18"/>
          <p:cNvGrpSpPr/>
          <p:nvPr/>
        </p:nvGrpSpPr>
        <p:grpSpPr>
          <a:xfrm>
            <a:off x="609600" y="2209800"/>
            <a:ext cx="7620000" cy="3355777"/>
            <a:chOff x="609600" y="2743200"/>
            <a:chExt cx="7620000" cy="3355777"/>
          </a:xfrm>
          <a:scene3d>
            <a:camera prst="perspectiveAbove"/>
            <a:lightRig rig="threePt" dir="t"/>
          </a:scene3d>
        </p:grpSpPr>
        <p:grpSp>
          <p:nvGrpSpPr>
            <p:cNvPr id="4" name="Group 3"/>
            <p:cNvGrpSpPr/>
            <p:nvPr/>
          </p:nvGrpSpPr>
          <p:grpSpPr>
            <a:xfrm>
              <a:off x="609600" y="2743200"/>
              <a:ext cx="2286000" cy="2286000"/>
              <a:chOff x="3200400" y="3429000"/>
              <a:chExt cx="2286000" cy="2286000"/>
            </a:xfrm>
          </p:grpSpPr>
          <p:grpSp>
            <p:nvGrpSpPr>
              <p:cNvPr id="5" name="Group 6"/>
              <p:cNvGrpSpPr/>
              <p:nvPr/>
            </p:nvGrpSpPr>
            <p:grpSpPr>
              <a:xfrm>
                <a:off x="3505200" y="3733800"/>
                <a:ext cx="1676400" cy="1729264"/>
                <a:chOff x="3505200" y="3733800"/>
                <a:chExt cx="1676400" cy="1729264"/>
              </a:xfrm>
            </p:grpSpPr>
            <p:sp>
              <p:nvSpPr>
                <p:cNvPr id="7" name="Rectangle 6"/>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8" name="TextBox 7"/>
                <p:cNvSpPr txBox="1"/>
                <p:nvPr/>
              </p:nvSpPr>
              <p:spPr>
                <a:xfrm>
                  <a:off x="3505200" y="4724400"/>
                  <a:ext cx="1676400" cy="73866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ReadFile</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ReadFromDb</a:t>
                  </a:r>
                  <a:endParaRPr lang="en-US" sz="1400" dirty="0" smtClean="0">
                    <a:latin typeface="+mn-lt"/>
                  </a:endParaRPr>
                </a:p>
              </p:txBody>
            </p:sp>
          </p:grpSp>
          <p:sp>
            <p:nvSpPr>
              <p:cNvPr id="6" name="&quot;No&quot; Symbol 5"/>
              <p:cNvSpPr/>
              <p:nvPr/>
            </p:nvSpPr>
            <p:spPr>
              <a:xfrm>
                <a:off x="3200400" y="3429000"/>
                <a:ext cx="2286000" cy="2286000"/>
              </a:xfrm>
              <a:prstGeom prst="noSmoking">
                <a:avLst/>
              </a:prstGeom>
              <a:gradFill>
                <a:gsLst>
                  <a:gs pos="0">
                    <a:schemeClr val="accent2">
                      <a:tint val="50000"/>
                      <a:satMod val="300000"/>
                      <a:alpha val="50000"/>
                    </a:schemeClr>
                  </a:gs>
                  <a:gs pos="35000">
                    <a:schemeClr val="accent2">
                      <a:tint val="37000"/>
                      <a:satMod val="300000"/>
                      <a:alpha val="50000"/>
                    </a:schemeClr>
                  </a:gs>
                  <a:gs pos="100000">
                    <a:schemeClr val="accent2">
                      <a:tint val="15000"/>
                      <a:satMod val="350000"/>
                      <a:alpha val="4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grpSp>
        <p:grpSp>
          <p:nvGrpSpPr>
            <p:cNvPr id="9" name="Group 6"/>
            <p:cNvGrpSpPr/>
            <p:nvPr/>
          </p:nvGrpSpPr>
          <p:grpSpPr>
            <a:xfrm>
              <a:off x="3733800" y="3048000"/>
              <a:ext cx="1676400" cy="1298377"/>
              <a:chOff x="3505200" y="3733800"/>
              <a:chExt cx="1676400" cy="1298377"/>
            </a:xfrm>
          </p:grpSpPr>
          <p:sp>
            <p:nvSpPr>
              <p:cNvPr id="10" name="Rectangle 9"/>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11" name="TextBox 10"/>
              <p:cNvSpPr txBox="1"/>
              <p:nvPr/>
            </p:nvSpPr>
            <p:spPr>
              <a:xfrm>
                <a:off x="3505200" y="4724400"/>
                <a:ext cx="1676400"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p:txBody>
          </p:sp>
        </p:grpSp>
        <p:grpSp>
          <p:nvGrpSpPr>
            <p:cNvPr id="12" name="Group 6"/>
            <p:cNvGrpSpPr/>
            <p:nvPr/>
          </p:nvGrpSpPr>
          <p:grpSpPr>
            <a:xfrm>
              <a:off x="6553200" y="3048000"/>
              <a:ext cx="1676400" cy="1298377"/>
              <a:chOff x="3505200" y="3733800"/>
              <a:chExt cx="1676400" cy="1298377"/>
            </a:xfrm>
          </p:grpSpPr>
          <p:sp>
            <p:nvSpPr>
              <p:cNvPr id="13" name="Rectangle 12"/>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Reader</a:t>
                </a:r>
              </a:p>
              <a:p>
                <a:pPr algn="ctr"/>
                <a:r>
                  <a:rPr lang="en-US" dirty="0" smtClean="0"/>
                  <a:t>Service</a:t>
                </a:r>
                <a:endParaRPr lang="en-US" dirty="0"/>
              </a:p>
            </p:txBody>
          </p:sp>
          <p:sp>
            <p:nvSpPr>
              <p:cNvPr id="14" name="TextBox 13"/>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nvGrpSpPr>
            <p:cNvPr id="16" name="Group 6"/>
            <p:cNvGrpSpPr/>
            <p:nvPr/>
          </p:nvGrpSpPr>
          <p:grpSpPr>
            <a:xfrm>
              <a:off x="5257800" y="4800600"/>
              <a:ext cx="1676400" cy="1298377"/>
              <a:chOff x="3505200" y="3733800"/>
              <a:chExt cx="1676400" cy="1298377"/>
            </a:xfrm>
          </p:grpSpPr>
          <p:sp>
            <p:nvSpPr>
              <p:cNvPr id="17" name="Rectangle 16"/>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FileReader</a:t>
                </a:r>
                <a:endParaRPr lang="en-US" dirty="0" smtClean="0"/>
              </a:p>
              <a:p>
                <a:pPr algn="ctr"/>
                <a:r>
                  <a:rPr lang="en-US" dirty="0" smtClean="0"/>
                  <a:t>Service</a:t>
                </a:r>
                <a:endParaRPr lang="en-US" dirty="0"/>
              </a:p>
            </p:txBody>
          </p:sp>
          <p:sp>
            <p:nvSpPr>
              <p:cNvPr id="18" name="TextBox 17"/>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40359105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Problem </a:t>
            </a:r>
            <a:endParaRPr lang="en-US" dirty="0"/>
          </a:p>
        </p:txBody>
      </p:sp>
      <p:sp>
        <p:nvSpPr>
          <p:cNvPr id="3" name="Content Placeholder 2"/>
          <p:cNvSpPr>
            <a:spLocks noGrp="1"/>
          </p:cNvSpPr>
          <p:nvPr>
            <p:ph idx="1"/>
          </p:nvPr>
        </p:nvSpPr>
        <p:spPr/>
        <p:txBody>
          <a:bodyPr/>
          <a:lstStyle/>
          <a:p>
            <a:pPr marL="0" indent="0">
              <a:buNone/>
            </a:pPr>
            <a:r>
              <a:rPr lang="en-US" b="1" dirty="0"/>
              <a:t>Client Class (Login Control) Needs This</a:t>
            </a:r>
            <a:r>
              <a:rPr lang="en-US" b="1" dirty="0" smtClean="0"/>
              <a:t>:</a:t>
            </a:r>
          </a:p>
          <a:p>
            <a:pPr marL="0" indent="0">
              <a:buNone/>
            </a:pPr>
            <a:r>
              <a:rPr lang="en-US" b="1"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1" y="2133600"/>
            <a:ext cx="8458200" cy="4572000"/>
          </a:xfrm>
          <a:prstGeom prst="rect">
            <a:avLst/>
          </a:prstGeom>
        </p:spPr>
      </p:pic>
      <p:pic>
        <p:nvPicPr>
          <p:cNvPr id="6"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5222457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Problem </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a:p>
          <a:p>
            <a:r>
              <a:rPr lang="en-US" b="1" dirty="0" err="1"/>
              <a:t>AboutPage</a:t>
            </a:r>
            <a:r>
              <a:rPr lang="en-US" b="1" dirty="0"/>
              <a:t> simply needs </a:t>
            </a:r>
            <a:r>
              <a:rPr lang="en-US" b="1" dirty="0" err="1"/>
              <a:t>ApplicationName</a:t>
            </a:r>
            <a:r>
              <a:rPr lang="en-US" b="1" dirty="0"/>
              <a:t> and </a:t>
            </a:r>
            <a:r>
              <a:rPr lang="en-US" b="1" dirty="0" err="1"/>
              <a:t>AuthorName</a:t>
            </a:r>
            <a:r>
              <a:rPr lang="en-US" b="1" dirty="0"/>
              <a:t> </a:t>
            </a:r>
            <a:endParaRPr lang="en-US" b="1" dirty="0" smtClean="0"/>
          </a:p>
          <a:p>
            <a:endParaRPr lang="en-US" dirty="0"/>
          </a:p>
          <a:p>
            <a:r>
              <a:rPr lang="en-US" b="1" dirty="0" smtClean="0"/>
              <a:t>Forced </a:t>
            </a:r>
            <a:r>
              <a:rPr lang="en-US" b="1" dirty="0"/>
              <a:t>to deal with huge </a:t>
            </a:r>
            <a:r>
              <a:rPr lang="en-US" b="1" dirty="0" err="1"/>
              <a:t>ConfigurationSettings</a:t>
            </a:r>
            <a:r>
              <a:rPr lang="en-US" b="1" dirty="0"/>
              <a:t> </a:t>
            </a:r>
            <a:r>
              <a:rPr lang="en-US" b="1" dirty="0" smtClean="0"/>
              <a:t>class</a:t>
            </a:r>
          </a:p>
          <a:p>
            <a:pPr marL="0" indent="0">
              <a:buNone/>
            </a:pPr>
            <a:r>
              <a:rPr lang="en-US" b="1" dirty="0" smtClean="0"/>
              <a:t> </a:t>
            </a:r>
            <a:endParaRPr lang="en-US" dirty="0"/>
          </a:p>
          <a:p>
            <a:r>
              <a:rPr lang="en-US" b="1" dirty="0" smtClean="0"/>
              <a:t>Forced </a:t>
            </a:r>
            <a:r>
              <a:rPr lang="en-US" b="1" dirty="0"/>
              <a:t>to deal with actual configuration files </a:t>
            </a:r>
            <a:endParaRPr lang="en-US" b="1" dirty="0" smtClean="0"/>
          </a:p>
          <a:p>
            <a:endParaRPr lang="en-US" dirty="0" smtClean="0"/>
          </a:p>
          <a:p>
            <a:pPr marL="0" indent="0">
              <a:buNone/>
            </a:pPr>
            <a:endParaRPr lang="en-US" dirty="0"/>
          </a:p>
          <a:p>
            <a:pPr marL="0" indent="0">
              <a:buNone/>
            </a:pPr>
            <a:r>
              <a:rPr lang="en-US" b="1" dirty="0">
                <a:solidFill>
                  <a:srgbClr val="FF0000"/>
                </a:solidFill>
              </a:rPr>
              <a:t>Interface Segregation violations result in classes that depend on things they do not need, increasing coupling and reducing flexibility and maintainability </a:t>
            </a:r>
            <a:endParaRPr lang="en-US" dirty="0">
              <a:solidFill>
                <a:srgbClr val="FF0000"/>
              </a:solidFill>
            </a:endParaRPr>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279766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SRP: The Single Responsibility Principle </a:t>
            </a:r>
            <a:endParaRPr lang="en-US" dirty="0"/>
          </a:p>
        </p:txBody>
      </p:sp>
      <p:sp>
        <p:nvSpPr>
          <p:cNvPr id="3" name="Content Placeholder 2"/>
          <p:cNvSpPr>
            <a:spLocks noGrp="1"/>
          </p:cNvSpPr>
          <p:nvPr>
            <p:ph idx="1"/>
          </p:nvPr>
        </p:nvSpPr>
        <p:spPr/>
        <p:txBody>
          <a:bodyPr>
            <a:normAutofit/>
          </a:bodyPr>
          <a:lstStyle/>
          <a:p>
            <a:pPr marL="0" indent="0">
              <a:buNone/>
            </a:pPr>
            <a:r>
              <a:rPr lang="en-US" b="1" i="1" dirty="0"/>
              <a:t>The Single Responsibility Principle states that </a:t>
            </a:r>
            <a:r>
              <a:rPr lang="en-US" b="1" i="1" dirty="0" smtClean="0"/>
              <a:t>  every </a:t>
            </a:r>
            <a:r>
              <a:rPr lang="en-US" b="1" i="1" dirty="0"/>
              <a:t>object should have a single responsibility, </a:t>
            </a:r>
            <a:r>
              <a:rPr lang="en-US" b="1" i="1" dirty="0" smtClean="0"/>
              <a:t>  and </a:t>
            </a:r>
            <a:r>
              <a:rPr lang="en-US" b="1" i="1" dirty="0"/>
              <a:t>that responsibility should be entirely </a:t>
            </a:r>
            <a:r>
              <a:rPr lang="en-US" b="1" i="1" dirty="0" smtClean="0"/>
              <a:t> encapsulated </a:t>
            </a:r>
            <a:r>
              <a:rPr lang="en-US" b="1" i="1" dirty="0"/>
              <a:t>by the class. </a:t>
            </a:r>
            <a:endParaRPr lang="en-US" b="1" i="1" dirty="0" smtClean="0"/>
          </a:p>
          <a:p>
            <a:pPr marL="0" indent="0">
              <a:buNone/>
            </a:pPr>
            <a:r>
              <a:rPr lang="en-US" b="1" i="1" dirty="0"/>
              <a:t> </a:t>
            </a:r>
            <a:r>
              <a:rPr lang="en-US" b="1" i="1" dirty="0" smtClean="0"/>
              <a:t>                                                             </a:t>
            </a:r>
            <a:r>
              <a:rPr lang="en-US" b="1" dirty="0" smtClean="0"/>
              <a:t>Wikipedia</a:t>
            </a:r>
          </a:p>
          <a:p>
            <a:pPr marL="0" indent="0">
              <a:buNone/>
            </a:pPr>
            <a:endParaRPr lang="en-US" b="1" dirty="0"/>
          </a:p>
          <a:p>
            <a:pPr marL="0" indent="0">
              <a:buNone/>
            </a:pPr>
            <a:r>
              <a:rPr lang="en-US" b="1" i="1" dirty="0"/>
              <a:t>There should never be more than one reason for a class to change. </a:t>
            </a:r>
            <a:endParaRPr lang="en-US" b="1" i="1" dirty="0" smtClean="0"/>
          </a:p>
          <a:p>
            <a:pPr marL="0" indent="0">
              <a:buNone/>
            </a:pPr>
            <a:r>
              <a:rPr lang="en-US" b="1" dirty="0" smtClean="0"/>
              <a:t>                                     Robert </a:t>
            </a:r>
            <a:r>
              <a:rPr lang="en-US" b="1" dirty="0"/>
              <a:t>C. “Uncle Bob” Martin </a:t>
            </a: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4645619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ISP Smells </a:t>
            </a:r>
            <a:endParaRPr lang="en-US" dirty="0"/>
          </a:p>
        </p:txBody>
      </p:sp>
      <p:sp>
        <p:nvSpPr>
          <p:cNvPr id="3" name="Content Placeholder 2"/>
          <p:cNvSpPr>
            <a:spLocks noGrp="1"/>
          </p:cNvSpPr>
          <p:nvPr>
            <p:ph idx="1"/>
          </p:nvPr>
        </p:nvSpPr>
        <p:spPr/>
        <p:txBody>
          <a:bodyPr>
            <a:normAutofit lnSpcReduction="10000"/>
          </a:bodyPr>
          <a:lstStyle/>
          <a:p>
            <a:endParaRPr lang="en-US" dirty="0"/>
          </a:p>
          <a:p>
            <a:r>
              <a:rPr lang="en-US" b="1" dirty="0"/>
              <a:t>Unimplemented interface methods: </a:t>
            </a:r>
            <a:endParaRPr lang="en-US" b="1" dirty="0" smtClean="0"/>
          </a:p>
          <a:p>
            <a:pPr marL="0" indent="0">
              <a:buNone/>
            </a:pPr>
            <a:endParaRPr lang="en-US" dirty="0"/>
          </a:p>
          <a:p>
            <a:pPr marL="0" indent="0">
              <a:buNone/>
            </a:pPr>
            <a:r>
              <a:rPr lang="en-US" b="1" dirty="0"/>
              <a:t>public override string </a:t>
            </a:r>
            <a:r>
              <a:rPr lang="en-US" b="1" dirty="0" err="1"/>
              <a:t>ResetPassword</a:t>
            </a:r>
            <a:r>
              <a:rPr lang="en-US" b="1" dirty="0"/>
              <a:t>( </a:t>
            </a:r>
            <a:endParaRPr lang="en-US" dirty="0"/>
          </a:p>
          <a:p>
            <a:pPr marL="400050" lvl="1" indent="0">
              <a:buNone/>
            </a:pPr>
            <a:r>
              <a:rPr lang="en-US" b="1" dirty="0"/>
              <a:t>string username, string answer) </a:t>
            </a:r>
            <a:endParaRPr lang="en-US" dirty="0"/>
          </a:p>
          <a:p>
            <a:pPr marL="400050" lvl="1" indent="0">
              <a:buNone/>
            </a:pPr>
            <a:r>
              <a:rPr lang="en-US" b="1" dirty="0"/>
              <a:t>{ </a:t>
            </a:r>
            <a:endParaRPr lang="en-US" dirty="0"/>
          </a:p>
          <a:p>
            <a:pPr marL="1257300" lvl="3" indent="0">
              <a:buNone/>
            </a:pPr>
            <a:r>
              <a:rPr lang="en-US" sz="2600" b="1" dirty="0">
                <a:solidFill>
                  <a:srgbClr val="FF0000"/>
                </a:solidFill>
              </a:rPr>
              <a:t>throw new </a:t>
            </a:r>
            <a:r>
              <a:rPr lang="en-US" sz="2600" b="1" dirty="0" err="1">
                <a:solidFill>
                  <a:srgbClr val="FF0000"/>
                </a:solidFill>
              </a:rPr>
              <a:t>NotImplementedException</a:t>
            </a:r>
            <a:r>
              <a:rPr lang="en-US" sz="2600" b="1" dirty="0">
                <a:solidFill>
                  <a:srgbClr val="FF0000"/>
                </a:solidFill>
              </a:rPr>
              <a:t>(); </a:t>
            </a:r>
            <a:endParaRPr lang="en-US" sz="2600" dirty="0">
              <a:solidFill>
                <a:srgbClr val="FF0000"/>
              </a:solidFill>
            </a:endParaRPr>
          </a:p>
          <a:p>
            <a:pPr marL="400050" lvl="1" indent="0">
              <a:buNone/>
            </a:pPr>
            <a:r>
              <a:rPr lang="en-US" b="1" dirty="0"/>
              <a:t>} </a:t>
            </a:r>
            <a:endParaRPr lang="en-US" b="1" dirty="0" smtClean="0"/>
          </a:p>
          <a:p>
            <a:pPr marL="400050" lvl="1" indent="0">
              <a:buNone/>
            </a:pPr>
            <a:endParaRPr lang="en-US" dirty="0"/>
          </a:p>
          <a:p>
            <a:pPr marL="0" indent="0">
              <a:buNone/>
            </a:pPr>
            <a:r>
              <a:rPr lang="en-US" b="1" dirty="0"/>
              <a:t>Remember these violate </a:t>
            </a:r>
            <a:r>
              <a:rPr lang="en-US" b="1" dirty="0" err="1"/>
              <a:t>Liskov</a:t>
            </a:r>
            <a:r>
              <a:rPr lang="en-US" b="1" dirty="0"/>
              <a:t> Substitution Principle! </a:t>
            </a: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5235252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ISP Smells </a:t>
            </a:r>
            <a:endParaRPr lang="en-US" dirty="0"/>
          </a:p>
        </p:txBody>
      </p:sp>
      <p:sp>
        <p:nvSpPr>
          <p:cNvPr id="3" name="Content Placeholder 2"/>
          <p:cNvSpPr>
            <a:spLocks noGrp="1"/>
          </p:cNvSpPr>
          <p:nvPr>
            <p:ph idx="1"/>
          </p:nvPr>
        </p:nvSpPr>
        <p:spPr/>
        <p:txBody>
          <a:bodyPr/>
          <a:lstStyle/>
          <a:p>
            <a:endParaRPr lang="en-US" dirty="0"/>
          </a:p>
          <a:p>
            <a:r>
              <a:rPr lang="en-US" sz="2800" b="1" dirty="0"/>
              <a:t>Client references a class but only uses small portion of it </a:t>
            </a:r>
            <a:endParaRPr lang="en-US" sz="2800" dirty="0"/>
          </a:p>
          <a:p>
            <a:pPr marL="0" indent="0">
              <a:buNone/>
            </a:pP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4528062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When do we fix ISP? </a:t>
            </a:r>
            <a:endParaRPr lang="en-US" dirty="0"/>
          </a:p>
        </p:txBody>
      </p:sp>
      <p:sp>
        <p:nvSpPr>
          <p:cNvPr id="3" name="Content Placeholder 2"/>
          <p:cNvSpPr>
            <a:spLocks noGrp="1"/>
          </p:cNvSpPr>
          <p:nvPr>
            <p:ph idx="1"/>
          </p:nvPr>
        </p:nvSpPr>
        <p:spPr/>
        <p:txBody>
          <a:bodyPr>
            <a:normAutofit fontScale="40000" lnSpcReduction="20000"/>
          </a:bodyPr>
          <a:lstStyle/>
          <a:p>
            <a:endParaRPr lang="en-US" dirty="0"/>
          </a:p>
          <a:p>
            <a:r>
              <a:rPr lang="en-US" sz="3800" b="1" dirty="0"/>
              <a:t>Once there is pain </a:t>
            </a:r>
            <a:endParaRPr lang="en-US" sz="3800" b="1" dirty="0" smtClean="0"/>
          </a:p>
          <a:p>
            <a:pPr lvl="1">
              <a:buFont typeface="Courier New" pitchFamily="49" charset="0"/>
              <a:buChar char="o"/>
            </a:pPr>
            <a:r>
              <a:rPr lang="en-US" sz="3800" dirty="0" smtClean="0"/>
              <a:t>If </a:t>
            </a:r>
            <a:r>
              <a:rPr lang="en-US" sz="3800" dirty="0"/>
              <a:t>there is no pain, there’s no problem to address. </a:t>
            </a:r>
          </a:p>
          <a:p>
            <a:endParaRPr lang="en-US" sz="3800" dirty="0"/>
          </a:p>
          <a:p>
            <a:r>
              <a:rPr lang="en-US" sz="3800" b="1" dirty="0" smtClean="0"/>
              <a:t>If </a:t>
            </a:r>
            <a:r>
              <a:rPr lang="en-US" sz="3800" b="1" dirty="0"/>
              <a:t>you find yourself depending on a “fat” interface you own </a:t>
            </a:r>
            <a:endParaRPr lang="en-US" sz="3800" b="1" dirty="0" smtClean="0"/>
          </a:p>
          <a:p>
            <a:pPr lvl="1">
              <a:buFont typeface="Courier New" pitchFamily="49" charset="0"/>
              <a:buChar char="o"/>
            </a:pPr>
            <a:r>
              <a:rPr lang="en-US" sz="3800" dirty="0" smtClean="0"/>
              <a:t>Create </a:t>
            </a:r>
            <a:r>
              <a:rPr lang="en-US" sz="3800" dirty="0"/>
              <a:t>a smaller interface with just what you need </a:t>
            </a:r>
          </a:p>
          <a:p>
            <a:pPr lvl="1">
              <a:buFont typeface="Courier New" pitchFamily="49" charset="0"/>
              <a:buChar char="o"/>
            </a:pPr>
            <a:r>
              <a:rPr lang="en-US" sz="3800" dirty="0"/>
              <a:t>Have the fat interface implement your new interface </a:t>
            </a:r>
          </a:p>
          <a:p>
            <a:pPr lvl="1">
              <a:buFont typeface="Courier New" pitchFamily="49" charset="0"/>
              <a:buChar char="o"/>
            </a:pPr>
            <a:r>
              <a:rPr lang="en-US" sz="3800" dirty="0"/>
              <a:t>Reference the new interface with your code </a:t>
            </a:r>
          </a:p>
          <a:p>
            <a:endParaRPr lang="en-US" sz="3800" dirty="0"/>
          </a:p>
          <a:p>
            <a:r>
              <a:rPr lang="en-US" sz="3800" b="1" dirty="0" smtClean="0"/>
              <a:t>If </a:t>
            </a:r>
            <a:r>
              <a:rPr lang="en-US" sz="3800" b="1" dirty="0"/>
              <a:t>you find “fat” interfaces are problematic but you do not own them </a:t>
            </a:r>
            <a:endParaRPr lang="en-US" sz="3800" b="1" dirty="0" smtClean="0"/>
          </a:p>
          <a:p>
            <a:pPr lvl="1">
              <a:buFont typeface="Courier New" pitchFamily="49" charset="0"/>
              <a:buChar char="o"/>
            </a:pPr>
            <a:r>
              <a:rPr lang="en-US" sz="3800" dirty="0" smtClean="0"/>
              <a:t>Create </a:t>
            </a:r>
            <a:r>
              <a:rPr lang="en-US" sz="3800" dirty="0"/>
              <a:t>a smaller interface with just what you need </a:t>
            </a:r>
          </a:p>
          <a:p>
            <a:pPr lvl="1">
              <a:buFont typeface="Courier New" pitchFamily="49" charset="0"/>
              <a:buChar char="o"/>
            </a:pPr>
            <a:r>
              <a:rPr lang="en-US" sz="3800" dirty="0"/>
              <a:t>Implement this interface using an Adapter that implements the full interface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5637715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ISP Tips </a:t>
            </a:r>
            <a:endParaRPr lang="en-US" dirty="0"/>
          </a:p>
        </p:txBody>
      </p:sp>
      <p:sp>
        <p:nvSpPr>
          <p:cNvPr id="3" name="Content Placeholder 2"/>
          <p:cNvSpPr>
            <a:spLocks noGrp="1"/>
          </p:cNvSpPr>
          <p:nvPr>
            <p:ph idx="1"/>
          </p:nvPr>
        </p:nvSpPr>
        <p:spPr/>
        <p:txBody>
          <a:bodyPr>
            <a:normAutofit fontScale="85000" lnSpcReduction="10000"/>
          </a:bodyPr>
          <a:lstStyle/>
          <a:p>
            <a:endParaRPr lang="en-US" dirty="0"/>
          </a:p>
          <a:p>
            <a:r>
              <a:rPr lang="en-US" b="1" dirty="0"/>
              <a:t>Keep interfaces small, cohesive, and focused </a:t>
            </a:r>
            <a:endParaRPr lang="en-US" b="1" dirty="0" smtClean="0"/>
          </a:p>
          <a:p>
            <a:endParaRPr lang="en-US" dirty="0"/>
          </a:p>
          <a:p>
            <a:r>
              <a:rPr lang="en-US" b="1" dirty="0" smtClean="0"/>
              <a:t>Whenever </a:t>
            </a:r>
            <a:r>
              <a:rPr lang="en-US" b="1" dirty="0"/>
              <a:t>possible, let the client define the interface </a:t>
            </a:r>
            <a:endParaRPr lang="en-US" b="1" dirty="0" smtClean="0"/>
          </a:p>
          <a:p>
            <a:pPr marL="0" indent="0">
              <a:buNone/>
            </a:pPr>
            <a:endParaRPr lang="en-US" b="1" dirty="0"/>
          </a:p>
          <a:p>
            <a:r>
              <a:rPr lang="en-US" sz="3200" b="1" dirty="0" smtClean="0"/>
              <a:t>Whenever </a:t>
            </a:r>
            <a:r>
              <a:rPr lang="en-US" sz="3200" b="1" dirty="0"/>
              <a:t>possible, package the interface with the client </a:t>
            </a:r>
            <a:endParaRPr lang="en-US" sz="3200" b="1" dirty="0" smtClean="0"/>
          </a:p>
          <a:p>
            <a:pPr lvl="1">
              <a:buFont typeface="Courier New" pitchFamily="49" charset="0"/>
              <a:buChar char="o"/>
            </a:pPr>
            <a:r>
              <a:rPr lang="en-US" sz="2600" dirty="0" smtClean="0"/>
              <a:t>Alternately</a:t>
            </a:r>
            <a:r>
              <a:rPr lang="en-US" sz="2600" dirty="0"/>
              <a:t>, package in a third assembly client and implementation both depend upon </a:t>
            </a:r>
            <a:endParaRPr lang="en-US" sz="2600" dirty="0" smtClean="0"/>
          </a:p>
          <a:p>
            <a:pPr lvl="1">
              <a:buFont typeface="Courier New" pitchFamily="49" charset="0"/>
              <a:buChar char="o"/>
            </a:pPr>
            <a:r>
              <a:rPr lang="en-US" sz="2600" dirty="0" smtClean="0"/>
              <a:t>Last </a:t>
            </a:r>
            <a:r>
              <a:rPr lang="en-US" sz="2600" dirty="0"/>
              <a:t>resort: Package interfaces with their implementation </a:t>
            </a:r>
          </a:p>
          <a:p>
            <a:pPr lvl="2">
              <a:buFont typeface="Courier New" pitchFamily="49" charset="0"/>
              <a:buChar char="o"/>
            </a:pPr>
            <a:endParaRPr lang="en-US" sz="2600" dirty="0"/>
          </a:p>
          <a:p>
            <a:pPr lvl="2">
              <a:buFont typeface="Courier New" pitchFamily="49" charset="0"/>
              <a:buChar char="o"/>
            </a:pPr>
            <a:endParaRPr lang="en-US" sz="2600"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9404478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a:t>
            </a:r>
            <a:endParaRPr lang="en-US" dirty="0"/>
          </a:p>
        </p:txBody>
      </p:sp>
      <p:sp>
        <p:nvSpPr>
          <p:cNvPr id="3" name="Content Placeholder 2"/>
          <p:cNvSpPr>
            <a:spLocks noGrp="1"/>
          </p:cNvSpPr>
          <p:nvPr>
            <p:ph idx="1"/>
          </p:nvPr>
        </p:nvSpPr>
        <p:spPr>
          <a:xfrm>
            <a:off x="533400" y="1143000"/>
            <a:ext cx="7772400" cy="3733800"/>
          </a:xfrm>
        </p:spPr>
        <p:txBody>
          <a:bodyPr>
            <a:normAutofit fontScale="25000" lnSpcReduction="20000"/>
          </a:bodyPr>
          <a:lstStyle/>
          <a:p>
            <a:endParaRPr lang="en-US" dirty="0"/>
          </a:p>
          <a:p>
            <a:r>
              <a:rPr lang="en-US" sz="8300" b="1" dirty="0"/>
              <a:t>Don’t force client code to depend on things it doesn’t need </a:t>
            </a:r>
            <a:endParaRPr lang="en-US" sz="8300" b="1" dirty="0" smtClean="0"/>
          </a:p>
          <a:p>
            <a:endParaRPr lang="en-US" sz="8300" dirty="0"/>
          </a:p>
          <a:p>
            <a:r>
              <a:rPr lang="en-US" sz="8300" b="1" dirty="0" smtClean="0"/>
              <a:t>Keep </a:t>
            </a:r>
            <a:r>
              <a:rPr lang="en-US" sz="8300" b="1" dirty="0"/>
              <a:t>interfaces lean and focused </a:t>
            </a:r>
            <a:endParaRPr lang="en-US" sz="8300" b="1" dirty="0" smtClean="0"/>
          </a:p>
          <a:p>
            <a:endParaRPr lang="en-US" sz="8300" dirty="0"/>
          </a:p>
          <a:p>
            <a:r>
              <a:rPr lang="en-US" sz="8300" b="1" dirty="0" smtClean="0"/>
              <a:t>Refactor </a:t>
            </a:r>
            <a:r>
              <a:rPr lang="en-US" sz="8300" b="1" dirty="0"/>
              <a:t>large interfaces so they inherit smaller interfaces </a:t>
            </a:r>
            <a:endParaRPr lang="en-US" sz="8300" b="1" dirty="0" smtClean="0"/>
          </a:p>
          <a:p>
            <a:endParaRPr lang="en-US" sz="8300" dirty="0"/>
          </a:p>
          <a:p>
            <a:r>
              <a:rPr lang="en-US" sz="8300" b="1" dirty="0" smtClean="0"/>
              <a:t>Related </a:t>
            </a:r>
            <a:r>
              <a:rPr lang="en-US" sz="8300" b="1" dirty="0"/>
              <a:t>Fundamentals: </a:t>
            </a:r>
            <a:endParaRPr lang="en-US" sz="8300" b="1" dirty="0" smtClean="0"/>
          </a:p>
          <a:p>
            <a:pPr lvl="1">
              <a:buFont typeface="Courier New" pitchFamily="49" charset="0"/>
              <a:buChar char="o"/>
            </a:pPr>
            <a:r>
              <a:rPr lang="en-US" sz="8300" dirty="0" smtClean="0"/>
              <a:t>Polymorphism </a:t>
            </a:r>
            <a:endParaRPr lang="en-US" sz="8300" dirty="0"/>
          </a:p>
          <a:p>
            <a:pPr lvl="1">
              <a:buFont typeface="Courier New" pitchFamily="49" charset="0"/>
              <a:buChar char="o"/>
            </a:pPr>
            <a:r>
              <a:rPr lang="en-US" sz="8300" dirty="0"/>
              <a:t>Inheritance </a:t>
            </a:r>
          </a:p>
          <a:p>
            <a:pPr lvl="1">
              <a:buFont typeface="Courier New" pitchFamily="49" charset="0"/>
              <a:buChar char="o"/>
            </a:pPr>
            <a:r>
              <a:rPr lang="en-US" sz="8300" dirty="0" err="1"/>
              <a:t>Liskov</a:t>
            </a:r>
            <a:r>
              <a:rPr lang="en-US" sz="8300" dirty="0"/>
              <a:t> Substitution Principle </a:t>
            </a:r>
          </a:p>
          <a:p>
            <a:pPr lvl="1">
              <a:buFont typeface="Courier New" pitchFamily="49" charset="0"/>
              <a:buChar char="o"/>
            </a:pPr>
            <a:r>
              <a:rPr lang="en-US" sz="8300" dirty="0"/>
              <a:t>Façade Pattern </a:t>
            </a:r>
          </a:p>
          <a:p>
            <a:pPr lvl="1">
              <a:buFont typeface="Courier New" pitchFamily="49" charset="0"/>
              <a:buChar char="o"/>
            </a:pPr>
            <a:endParaRPr lang="en-US" sz="8300" dirty="0"/>
          </a:p>
          <a:p>
            <a:r>
              <a:rPr lang="en-US" sz="8300" b="1" dirty="0" smtClean="0"/>
              <a:t>Recommended </a:t>
            </a:r>
            <a:r>
              <a:rPr lang="en-US" sz="8300" b="1" dirty="0"/>
              <a:t>Reading: </a:t>
            </a:r>
            <a:endParaRPr lang="en-US" sz="8300" b="1" dirty="0" smtClean="0"/>
          </a:p>
          <a:p>
            <a:pPr lvl="1">
              <a:buFont typeface="Courier New" pitchFamily="49" charset="0"/>
              <a:buChar char="o"/>
            </a:pPr>
            <a:r>
              <a:rPr lang="en-US" sz="8300" dirty="0" smtClean="0"/>
              <a:t>Agile </a:t>
            </a:r>
            <a:r>
              <a:rPr lang="en-US" sz="8300" dirty="0"/>
              <a:t>Principles, Patterns, and Practices by Robert C. Martin and Micah Martin [http://amzn.to/agilepppcsharp] </a:t>
            </a:r>
          </a:p>
          <a:p>
            <a:endParaRPr lang="en-US" sz="8300" dirty="0"/>
          </a:p>
          <a:p>
            <a:endParaRPr lang="en-US" sz="8300"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4120775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533400"/>
            <a:ext cx="7772400" cy="1470025"/>
          </a:xfrm>
        </p:spPr>
        <p:txBody>
          <a:bodyPr>
            <a:normAutofit fontScale="90000"/>
          </a:bodyPr>
          <a:lstStyle/>
          <a:p>
            <a:r>
              <a:rPr lang="en-US" dirty="0"/>
              <a:t/>
            </a:r>
            <a:br>
              <a:rPr lang="en-US" dirty="0"/>
            </a:br>
            <a:r>
              <a:rPr lang="en-US" b="1" dirty="0" smtClean="0"/>
              <a:t>The </a:t>
            </a:r>
            <a:r>
              <a:rPr lang="en-US" b="1" dirty="0"/>
              <a:t>Dependency Inversion </a:t>
            </a:r>
            <a:r>
              <a:rPr lang="en-US" b="1" dirty="0" smtClean="0"/>
              <a:t>Principle</a:t>
            </a:r>
            <a:endParaRPr lang="en-US" dirty="0"/>
          </a:p>
        </p:txBody>
      </p:sp>
      <p:pic>
        <p:nvPicPr>
          <p:cNvPr id="4"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1525568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bwMode="auto">
          <a:xfrm>
            <a:off x="609600" y="228600"/>
            <a:ext cx="7772400" cy="1524000"/>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en-US" dirty="0" smtClean="0"/>
              <a:t>DIP: Dependency Inversion Principle</a:t>
            </a:r>
          </a:p>
        </p:txBody>
      </p:sp>
      <p:sp>
        <p:nvSpPr>
          <p:cNvPr id="3075" name="Text Placeholder 2"/>
          <p:cNvSpPr>
            <a:spLocks noGrp="1"/>
          </p:cNvSpPr>
          <p:nvPr>
            <p:ph type="body" sz="quarter" idx="10"/>
          </p:nvPr>
        </p:nvSpPr>
        <p:spPr>
          <a:xfrm>
            <a:off x="1524000" y="2895600"/>
            <a:ext cx="7010400" cy="365125"/>
          </a:xfrm>
        </p:spPr>
        <p:txBody>
          <a:bodyPr/>
          <a:lstStyle/>
          <a:p>
            <a:pPr marL="0" indent="0" eaLnBrk="1" hangingPunct="1">
              <a:buNone/>
            </a:pPr>
            <a:r>
              <a:rPr lang="en-US" sz="1400" i="1" dirty="0" smtClean="0">
                <a:solidFill>
                  <a:schemeClr val="tx1"/>
                </a:solidFill>
              </a:rPr>
              <a:t>“What is it that makes a design rigid, fragile and immobile? It is the interdependence of the modules within that design. A design is rigid if it cannot be easily changed. Such rigidity is due to the fact that a single change to heavily interdependent software begins a cascade of changes in dependent modules.”</a:t>
            </a:r>
            <a:endParaRPr lang="en-US" sz="1400" dirty="0" smtClean="0">
              <a:solidFill>
                <a:schemeClr val="tx1"/>
              </a:solidFill>
            </a:endParaRPr>
          </a:p>
          <a:p>
            <a:pPr marL="0" indent="0" eaLnBrk="1" hangingPunct="1">
              <a:buNone/>
            </a:pPr>
            <a:endParaRPr lang="en-US" sz="1400" dirty="0" smtClean="0">
              <a:solidFill>
                <a:schemeClr val="tx1"/>
              </a:solidFill>
            </a:endParaRPr>
          </a:p>
          <a:p>
            <a:pPr marL="0" indent="0" eaLnBrk="1" hangingPunct="1">
              <a:buNone/>
            </a:pPr>
            <a:r>
              <a:rPr lang="en-US" sz="1400" dirty="0" smtClean="0">
                <a:solidFill>
                  <a:schemeClr val="tx1"/>
                </a:solidFill>
              </a:rPr>
              <a:t>	- Robert Martin</a:t>
            </a:r>
          </a:p>
        </p:txBody>
      </p:sp>
      <p:grpSp>
        <p:nvGrpSpPr>
          <p:cNvPr id="7" name="Group 6"/>
          <p:cNvGrpSpPr/>
          <p:nvPr/>
        </p:nvGrpSpPr>
        <p:grpSpPr>
          <a:xfrm>
            <a:off x="3505200" y="3429000"/>
            <a:ext cx="1676400" cy="1600200"/>
            <a:chOff x="3733800" y="4038600"/>
            <a:chExt cx="1676400" cy="1600200"/>
          </a:xfrm>
          <a:scene3d>
            <a:camera prst="perspectiveAbove"/>
            <a:lightRig rig="threePt" dir="t"/>
          </a:scene3d>
        </p:grpSpPr>
        <p:sp>
          <p:nvSpPr>
            <p:cNvPr id="5" name="Rectangle 4"/>
            <p:cNvSpPr/>
            <p:nvPr/>
          </p:nvSpPr>
          <p:spPr>
            <a:xfrm>
              <a:off x="3733800" y="4648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Depender</a:t>
              </a:r>
              <a:endParaRPr lang="en-US" dirty="0"/>
            </a:p>
          </p:txBody>
        </p:sp>
        <p:sp>
          <p:nvSpPr>
            <p:cNvPr id="4" name="Down Arrow Callout 3"/>
            <p:cNvSpPr/>
            <p:nvPr/>
          </p:nvSpPr>
          <p:spPr>
            <a:xfrm>
              <a:off x="3733800" y="4038600"/>
              <a:ext cx="1676400" cy="9144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Dependency</a:t>
              </a:r>
              <a:endParaRPr lang="en-US" dirty="0"/>
            </a:p>
          </p:txBody>
        </p: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432893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DIP: The Dependency Inversion Principle </a:t>
            </a:r>
            <a:endParaRPr lang="en-US" dirty="0"/>
          </a:p>
        </p:txBody>
      </p:sp>
      <p:sp>
        <p:nvSpPr>
          <p:cNvPr id="3" name="Content Placeholder 2"/>
          <p:cNvSpPr>
            <a:spLocks noGrp="1"/>
          </p:cNvSpPr>
          <p:nvPr>
            <p:ph idx="1"/>
          </p:nvPr>
        </p:nvSpPr>
        <p:spPr/>
        <p:txBody>
          <a:bodyPr>
            <a:normAutofit/>
          </a:bodyPr>
          <a:lstStyle/>
          <a:p>
            <a:pPr marL="0" indent="0">
              <a:buNone/>
            </a:pPr>
            <a:r>
              <a:rPr lang="en-US" sz="2800" b="1" i="1" dirty="0"/>
              <a:t>High-level modules should not depend on low-level modules. Both should depend on abstractions. </a:t>
            </a:r>
            <a:endParaRPr lang="en-US" sz="2800" b="1" i="1" dirty="0" smtClean="0"/>
          </a:p>
          <a:p>
            <a:pPr marL="0" indent="0">
              <a:buNone/>
            </a:pPr>
            <a:endParaRPr lang="en-US" sz="2800" dirty="0" smtClean="0"/>
          </a:p>
          <a:p>
            <a:pPr marL="0" indent="0">
              <a:buNone/>
            </a:pPr>
            <a:endParaRPr lang="en-US" sz="2800" dirty="0"/>
          </a:p>
          <a:p>
            <a:pPr marL="0" indent="0">
              <a:buNone/>
            </a:pPr>
            <a:r>
              <a:rPr lang="en-US" sz="2800" b="1" i="1" dirty="0"/>
              <a:t>Abstractions should not depend on details. Details should depend on abstractions</a:t>
            </a:r>
            <a:r>
              <a:rPr lang="en-US" sz="2800" b="1" i="1" u="sng" dirty="0"/>
              <a:t>. </a:t>
            </a:r>
            <a:endParaRPr lang="en-US" sz="2800" u="sng" dirty="0" smtClean="0"/>
          </a:p>
          <a:p>
            <a:pPr lvl="1">
              <a:buFont typeface="Courier New" pitchFamily="49" charset="0"/>
              <a:buChar char="o"/>
            </a:pPr>
            <a:r>
              <a:rPr lang="en-US" b="1" u="sng" dirty="0" smtClean="0"/>
              <a:t>Agile Principles, Patterns, and Practices in C# </a:t>
            </a: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158555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52400"/>
            <a:ext cx="8305799" cy="6248940"/>
          </a:xfrm>
        </p:spPr>
      </p:pic>
      <p:pic>
        <p:nvPicPr>
          <p:cNvPr id="3"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5445197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057400" y="2438400"/>
            <a:ext cx="5257800" cy="2362200"/>
            <a:chOff x="2057400" y="1905000"/>
            <a:chExt cx="5257800" cy="2362200"/>
          </a:xfrm>
          <a:effectLst>
            <a:outerShdw blurRad="50800" dist="38100" dir="2700000" algn="tl" rotWithShape="0">
              <a:prstClr val="black">
                <a:alpha val="40000"/>
              </a:prstClr>
            </a:outerShdw>
          </a:effectLst>
          <a:scene3d>
            <a:camera prst="perspectiveAbove"/>
            <a:lightRig rig="threePt" dir="t"/>
          </a:scene3d>
        </p:grpSpPr>
        <p:cxnSp>
          <p:nvCxnSpPr>
            <p:cNvPr id="9" name="Shape 8"/>
            <p:cNvCxnSpPr>
              <a:stCxn id="12" idx="2"/>
              <a:endCxn id="11" idx="1"/>
            </p:cNvCxnSpPr>
            <p:nvPr/>
          </p:nvCxnSpPr>
          <p:spPr>
            <a:xfrm rot="16200000" flipH="1">
              <a:off x="4876800" y="3238500"/>
              <a:ext cx="495300" cy="876300"/>
            </a:xfrm>
            <a:prstGeom prst="bentConnector2">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0" name="Shape 9"/>
            <p:cNvCxnSpPr>
              <a:stCxn id="13" idx="2"/>
              <a:endCxn id="12" idx="1"/>
            </p:cNvCxnSpPr>
            <p:nvPr/>
          </p:nvCxnSpPr>
          <p:spPr>
            <a:xfrm rot="16200000" flipH="1">
              <a:off x="3124200" y="2400300"/>
              <a:ext cx="495300" cy="876300"/>
            </a:xfrm>
            <a:prstGeom prst="bentConnector2">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562600" y="35814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AnotherClass</a:t>
              </a:r>
              <a:endParaRPr lang="en-US" dirty="0"/>
            </a:p>
          </p:txBody>
        </p:sp>
        <p:sp>
          <p:nvSpPr>
            <p:cNvPr id="12" name="Rectangle 11"/>
            <p:cNvSpPr/>
            <p:nvPr/>
          </p:nvSpPr>
          <p:spPr>
            <a:xfrm>
              <a:off x="3810000" y="27432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ThatClass</a:t>
              </a:r>
              <a:endParaRPr lang="en-US" dirty="0"/>
            </a:p>
          </p:txBody>
        </p:sp>
        <p:sp>
          <p:nvSpPr>
            <p:cNvPr id="13" name="Rectangle 12"/>
            <p:cNvSpPr/>
            <p:nvPr/>
          </p:nvSpPr>
          <p:spPr>
            <a:xfrm>
              <a:off x="2057400" y="19050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ThisClass</a:t>
              </a:r>
              <a:endParaRPr lang="en-US" dirty="0"/>
            </a:p>
          </p:txBody>
        </p:sp>
      </p:grpSp>
      <p:sp>
        <p:nvSpPr>
          <p:cNvPr id="14" name="Title 1"/>
          <p:cNvSpPr txBox="1">
            <a:spLocks/>
          </p:cNvSpPr>
          <p:nvPr/>
        </p:nvSpPr>
        <p:spPr bwMode="auto">
          <a:xfrm>
            <a:off x="3886200" y="304800"/>
            <a:ext cx="4648200" cy="15240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fontScale="90000" lnSpcReduction="10000"/>
          </a:bodyPr>
          <a:lst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DIP: Dependency Inversion Principle</a:t>
            </a:r>
            <a:endParaRPr lang="en-US" dirty="0" smtClean="0"/>
          </a:p>
        </p:txBody>
      </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752456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p:spPr>
      </p:pic>
      <p:pic>
        <p:nvPicPr>
          <p:cNvPr id="3"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4995229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bwMode="auto">
          <a:xfrm>
            <a:off x="3886200" y="304800"/>
            <a:ext cx="4648200" cy="1524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dirty="0" smtClean="0"/>
              <a:t>DIP: Dependency Inversion Principle</a:t>
            </a:r>
          </a:p>
        </p:txBody>
      </p:sp>
      <p:grpSp>
        <p:nvGrpSpPr>
          <p:cNvPr id="15" name="Group 14"/>
          <p:cNvGrpSpPr/>
          <p:nvPr/>
        </p:nvGrpSpPr>
        <p:grpSpPr>
          <a:xfrm>
            <a:off x="1943100" y="1828800"/>
            <a:ext cx="5257800" cy="3771900"/>
            <a:chOff x="1943100" y="1943100"/>
            <a:chExt cx="5257800" cy="3771900"/>
          </a:xfrm>
          <a:scene3d>
            <a:camera prst="perspectiveAbove"/>
            <a:lightRig rig="threePt" dir="t"/>
          </a:scene3d>
        </p:grpSpPr>
        <p:sp>
          <p:nvSpPr>
            <p:cNvPr id="10" name="Rectangle 9"/>
            <p:cNvSpPr/>
            <p:nvPr/>
          </p:nvSpPr>
          <p:spPr>
            <a:xfrm>
              <a:off x="3695700" y="4038600"/>
              <a:ext cx="17526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ThatClass</a:t>
              </a:r>
              <a:endParaRPr lang="en-US" dirty="0"/>
            </a:p>
          </p:txBody>
        </p:sp>
        <p:sp>
          <p:nvSpPr>
            <p:cNvPr id="11" name="Down Arrow Callout 10"/>
            <p:cNvSpPr/>
            <p:nvPr/>
          </p:nvSpPr>
          <p:spPr>
            <a:xfrm>
              <a:off x="3695700" y="3429000"/>
              <a:ext cx="1752600" cy="9144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IWhatever</a:t>
              </a:r>
              <a:endParaRPr lang="en-US" dirty="0"/>
            </a:p>
          </p:txBody>
        </p:sp>
        <p:sp>
          <p:nvSpPr>
            <p:cNvPr id="12" name="Rectangle 11"/>
            <p:cNvSpPr/>
            <p:nvPr/>
          </p:nvSpPr>
          <p:spPr>
            <a:xfrm>
              <a:off x="1943100" y="2552700"/>
              <a:ext cx="17526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ThisClass</a:t>
              </a:r>
              <a:endParaRPr lang="en-US" dirty="0"/>
            </a:p>
          </p:txBody>
        </p:sp>
        <p:sp>
          <p:nvSpPr>
            <p:cNvPr id="13" name="Down Arrow Callout 12"/>
            <p:cNvSpPr/>
            <p:nvPr/>
          </p:nvSpPr>
          <p:spPr>
            <a:xfrm>
              <a:off x="1943100" y="1943100"/>
              <a:ext cx="1752600" cy="9144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IDoSomething</a:t>
              </a:r>
              <a:endParaRPr lang="en-US" dirty="0"/>
            </a:p>
          </p:txBody>
        </p:sp>
        <p:sp>
          <p:nvSpPr>
            <p:cNvPr id="14" name="Rectangle 13"/>
            <p:cNvSpPr/>
            <p:nvPr/>
          </p:nvSpPr>
          <p:spPr>
            <a:xfrm>
              <a:off x="5448300" y="4953000"/>
              <a:ext cx="17526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AnotherClass</a:t>
              </a:r>
              <a:endParaRPr lang="en-US" dirty="0"/>
            </a:p>
          </p:txBody>
        </p: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7344823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1485900" y="1219200"/>
            <a:ext cx="6172200" cy="5029200"/>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28" name="Group 27"/>
          <p:cNvGrpSpPr/>
          <p:nvPr/>
        </p:nvGrpSpPr>
        <p:grpSpPr>
          <a:xfrm>
            <a:off x="2476500" y="1828800"/>
            <a:ext cx="3771900" cy="3200400"/>
            <a:chOff x="2476500" y="1981200"/>
            <a:chExt cx="3771900" cy="3200400"/>
          </a:xfrm>
          <a:scene3d>
            <a:camera prst="perspectiveAbove"/>
            <a:lightRig rig="threePt" dir="t"/>
          </a:scene3d>
        </p:grpSpPr>
        <p:sp>
          <p:nvSpPr>
            <p:cNvPr id="12" name="Rectangle 4"/>
            <p:cNvSpPr/>
            <p:nvPr/>
          </p:nvSpPr>
          <p:spPr>
            <a:xfrm>
              <a:off x="2476500" y="3962400"/>
              <a:ext cx="1752600" cy="609600"/>
            </a:xfrm>
            <a:prstGeom prst="rect">
              <a:avLst/>
            </a:prstGeom>
          </p:spPr>
          <p:style>
            <a:lnRef idx="1">
              <a:schemeClr val="accent3"/>
            </a:lnRef>
            <a:fillRef idx="3">
              <a:schemeClr val="accent3"/>
            </a:fillRef>
            <a:effectRef idx="2">
              <a:schemeClr val="accent3"/>
            </a:effectRef>
            <a:fontRef idx="minor">
              <a:schemeClr val="lt1"/>
            </a:fontRef>
          </p:style>
          <p:txBody>
            <a:bodyPr rtlCol="0" anchor="b" anchorCtr="0"/>
            <a:lstStyle/>
            <a:p>
              <a:pPr algn="ctr"/>
              <a:r>
                <a:rPr lang="en-US" dirty="0" err="1" smtClean="0"/>
                <a:t>IDoSomething</a:t>
              </a:r>
              <a:endParaRPr lang="en-US" dirty="0"/>
            </a:p>
          </p:txBody>
        </p:sp>
        <p:sp>
          <p:nvSpPr>
            <p:cNvPr id="13" name="Down Arrow Callout 5"/>
            <p:cNvSpPr/>
            <p:nvPr/>
          </p:nvSpPr>
          <p:spPr>
            <a:xfrm>
              <a:off x="2476500" y="3276600"/>
              <a:ext cx="1752600" cy="1066800"/>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ThatClass</a:t>
              </a:r>
              <a:endParaRPr lang="en-US" dirty="0"/>
            </a:p>
          </p:txBody>
        </p:sp>
        <p:sp>
          <p:nvSpPr>
            <p:cNvPr id="14" name="Down Arrow Callout 3"/>
            <p:cNvSpPr/>
            <p:nvPr/>
          </p:nvSpPr>
          <p:spPr>
            <a:xfrm>
              <a:off x="2476500" y="2667000"/>
              <a:ext cx="1752600" cy="9144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IWhatever</a:t>
              </a:r>
              <a:endParaRPr lang="en-US" dirty="0"/>
            </a:p>
          </p:txBody>
        </p:sp>
        <p:sp>
          <p:nvSpPr>
            <p:cNvPr id="10" name="Rectangle 9"/>
            <p:cNvSpPr/>
            <p:nvPr/>
          </p:nvSpPr>
          <p:spPr>
            <a:xfrm>
              <a:off x="4495800" y="2590800"/>
              <a:ext cx="17526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ThisClass</a:t>
              </a:r>
              <a:endParaRPr lang="en-US" dirty="0"/>
            </a:p>
          </p:txBody>
        </p:sp>
        <p:sp>
          <p:nvSpPr>
            <p:cNvPr id="11" name="Down Arrow Callout 10"/>
            <p:cNvSpPr/>
            <p:nvPr/>
          </p:nvSpPr>
          <p:spPr>
            <a:xfrm>
              <a:off x="4495800" y="1981200"/>
              <a:ext cx="1752600" cy="9144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IDoSomething</a:t>
              </a:r>
              <a:endParaRPr lang="en-US" dirty="0"/>
            </a:p>
          </p:txBody>
        </p:sp>
        <p:sp>
          <p:nvSpPr>
            <p:cNvPr id="8" name="Rectangle 7"/>
            <p:cNvSpPr/>
            <p:nvPr/>
          </p:nvSpPr>
          <p:spPr>
            <a:xfrm>
              <a:off x="4457700" y="4572000"/>
              <a:ext cx="1752600" cy="609600"/>
            </a:xfrm>
            <a:prstGeom prst="rect">
              <a:avLst/>
            </a:prstGeom>
          </p:spPr>
          <p:style>
            <a:lnRef idx="1">
              <a:schemeClr val="accent3"/>
            </a:lnRef>
            <a:fillRef idx="3">
              <a:schemeClr val="accent3"/>
            </a:fillRef>
            <a:effectRef idx="2">
              <a:schemeClr val="accent3"/>
            </a:effectRef>
            <a:fontRef idx="minor">
              <a:schemeClr val="lt1"/>
            </a:fontRef>
          </p:style>
          <p:txBody>
            <a:bodyPr rtlCol="0" anchor="b" anchorCtr="0"/>
            <a:lstStyle/>
            <a:p>
              <a:pPr algn="ctr"/>
              <a:r>
                <a:rPr lang="en-US" dirty="0" err="1" smtClean="0"/>
                <a:t>IWhatever</a:t>
              </a:r>
              <a:endParaRPr lang="en-US" dirty="0"/>
            </a:p>
          </p:txBody>
        </p:sp>
        <p:sp>
          <p:nvSpPr>
            <p:cNvPr id="9" name="Down Arrow Callout 8"/>
            <p:cNvSpPr/>
            <p:nvPr/>
          </p:nvSpPr>
          <p:spPr>
            <a:xfrm>
              <a:off x="4457700" y="3886200"/>
              <a:ext cx="1752600" cy="1066800"/>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AnotherClass</a:t>
              </a:r>
              <a:endParaRPr lang="en-US" dirty="0"/>
            </a:p>
          </p:txBody>
        </p:sp>
      </p:grpSp>
      <p:sp>
        <p:nvSpPr>
          <p:cNvPr id="15" name="Title 1"/>
          <p:cNvSpPr txBox="1">
            <a:spLocks/>
          </p:cNvSpPr>
          <p:nvPr/>
        </p:nvSpPr>
        <p:spPr bwMode="auto">
          <a:xfrm>
            <a:off x="4431350" y="27062"/>
            <a:ext cx="4648200" cy="15240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fontScale="90000" lnSpcReduction="10000"/>
          </a:bodyPr>
          <a:lst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DIP: Dependency Inversion Principle</a:t>
            </a:r>
            <a:endParaRPr lang="en-US" dirty="0" smtClean="0"/>
          </a:p>
        </p:txBody>
      </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6594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bwMode="auto">
          <a:xfrm>
            <a:off x="5257800" y="0"/>
            <a:ext cx="3886200" cy="1524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dirty="0" smtClean="0"/>
              <a:t>DIP: Dependency Inversion Principle</a:t>
            </a:r>
          </a:p>
        </p:txBody>
      </p:sp>
      <p:grpSp>
        <p:nvGrpSpPr>
          <p:cNvPr id="3" name="Group 2"/>
          <p:cNvGrpSpPr/>
          <p:nvPr/>
        </p:nvGrpSpPr>
        <p:grpSpPr>
          <a:xfrm>
            <a:off x="1943100" y="1219200"/>
            <a:ext cx="5257800" cy="4876800"/>
            <a:chOff x="2667000" y="1524000"/>
            <a:chExt cx="5257800" cy="4876800"/>
          </a:xfrm>
          <a:effectLst>
            <a:outerShdw blurRad="50800" dist="38100" dir="2700000" algn="tl" rotWithShape="0">
              <a:prstClr val="black">
                <a:alpha val="40000"/>
              </a:prstClr>
            </a:outerShdw>
          </a:effectLst>
          <a:scene3d>
            <a:camera prst="perspectiveAbove"/>
            <a:lightRig rig="threePt" dir="t"/>
          </a:scene3d>
        </p:grpSpPr>
        <p:cxnSp>
          <p:nvCxnSpPr>
            <p:cNvPr id="4" name="Shape 3"/>
            <p:cNvCxnSpPr>
              <a:stCxn id="9" idx="3"/>
              <a:endCxn id="15" idx="0"/>
            </p:cNvCxnSpPr>
            <p:nvPr/>
          </p:nvCxnSpPr>
          <p:spPr>
            <a:xfrm>
              <a:off x="4419600" y="2514600"/>
              <a:ext cx="876300" cy="457200"/>
            </a:xfrm>
            <a:prstGeom prst="bentConnector2">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5" name="Shape 4"/>
            <p:cNvCxnSpPr>
              <a:stCxn id="13" idx="3"/>
              <a:endCxn id="12" idx="0"/>
            </p:cNvCxnSpPr>
            <p:nvPr/>
          </p:nvCxnSpPr>
          <p:spPr>
            <a:xfrm>
              <a:off x="6172200" y="4572000"/>
              <a:ext cx="876300" cy="457200"/>
            </a:xfrm>
            <a:prstGeom prst="bentConnector2">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6" name="Group 11"/>
            <p:cNvGrpSpPr/>
            <p:nvPr/>
          </p:nvGrpSpPr>
          <p:grpSpPr>
            <a:xfrm>
              <a:off x="4419600" y="2971800"/>
              <a:ext cx="1752600" cy="1905000"/>
              <a:chOff x="1600200" y="1828800"/>
              <a:chExt cx="1752600" cy="1905000"/>
            </a:xfrm>
          </p:grpSpPr>
          <p:sp>
            <p:nvSpPr>
              <p:cNvPr id="13" name="Rectangle 4"/>
              <p:cNvSpPr/>
              <p:nvPr/>
            </p:nvSpPr>
            <p:spPr>
              <a:xfrm>
                <a:off x="1600200" y="3124200"/>
                <a:ext cx="1752600" cy="609600"/>
              </a:xfrm>
              <a:prstGeom prst="rect">
                <a:avLst/>
              </a:prstGeom>
            </p:spPr>
            <p:style>
              <a:lnRef idx="1">
                <a:schemeClr val="accent3"/>
              </a:lnRef>
              <a:fillRef idx="3">
                <a:schemeClr val="accent3"/>
              </a:fillRef>
              <a:effectRef idx="2">
                <a:schemeClr val="accent3"/>
              </a:effectRef>
              <a:fontRef idx="minor">
                <a:schemeClr val="lt1"/>
              </a:fontRef>
            </p:style>
            <p:txBody>
              <a:bodyPr rtlCol="0" anchor="b" anchorCtr="0"/>
              <a:lstStyle/>
              <a:p>
                <a:pPr algn="ctr"/>
                <a:r>
                  <a:rPr lang="en-US" dirty="0" err="1" smtClean="0"/>
                  <a:t>IDoSomething</a:t>
                </a:r>
                <a:endParaRPr lang="en-US" dirty="0"/>
              </a:p>
            </p:txBody>
          </p:sp>
          <p:sp>
            <p:nvSpPr>
              <p:cNvPr id="14" name="Down Arrow Callout 5"/>
              <p:cNvSpPr/>
              <p:nvPr/>
            </p:nvSpPr>
            <p:spPr>
              <a:xfrm>
                <a:off x="1600200" y="2438400"/>
                <a:ext cx="1752600" cy="1066800"/>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ThatClass</a:t>
                </a:r>
                <a:endParaRPr lang="en-US" dirty="0"/>
              </a:p>
            </p:txBody>
          </p:sp>
          <p:sp>
            <p:nvSpPr>
              <p:cNvPr id="15" name="Down Arrow Callout 3"/>
              <p:cNvSpPr/>
              <p:nvPr/>
            </p:nvSpPr>
            <p:spPr>
              <a:xfrm>
                <a:off x="1600200" y="1828800"/>
                <a:ext cx="1752600" cy="9144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IWhatever</a:t>
                </a:r>
                <a:endParaRPr lang="en-US" dirty="0"/>
              </a:p>
            </p:txBody>
          </p:sp>
        </p:grpSp>
        <p:grpSp>
          <p:nvGrpSpPr>
            <p:cNvPr id="7" name="Group 12"/>
            <p:cNvGrpSpPr/>
            <p:nvPr/>
          </p:nvGrpSpPr>
          <p:grpSpPr>
            <a:xfrm>
              <a:off x="6172200" y="5029200"/>
              <a:ext cx="1752600" cy="1371600"/>
              <a:chOff x="4648200" y="2743200"/>
              <a:chExt cx="1752600" cy="1371600"/>
            </a:xfrm>
          </p:grpSpPr>
          <p:sp>
            <p:nvSpPr>
              <p:cNvPr id="11" name="Rectangle 10"/>
              <p:cNvSpPr/>
              <p:nvPr/>
            </p:nvSpPr>
            <p:spPr>
              <a:xfrm>
                <a:off x="4648200" y="3352800"/>
                <a:ext cx="17526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ThisClass</a:t>
                </a:r>
                <a:endParaRPr lang="en-US" dirty="0"/>
              </a:p>
            </p:txBody>
          </p:sp>
          <p:sp>
            <p:nvSpPr>
              <p:cNvPr id="12" name="Down Arrow Callout 11"/>
              <p:cNvSpPr/>
              <p:nvPr/>
            </p:nvSpPr>
            <p:spPr>
              <a:xfrm>
                <a:off x="4648200" y="2743200"/>
                <a:ext cx="1752600" cy="9144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IDoSomething</a:t>
                </a:r>
                <a:endParaRPr lang="en-US" dirty="0"/>
              </a:p>
            </p:txBody>
          </p:sp>
        </p:grpSp>
        <p:grpSp>
          <p:nvGrpSpPr>
            <p:cNvPr id="8" name="Group 13"/>
            <p:cNvGrpSpPr/>
            <p:nvPr/>
          </p:nvGrpSpPr>
          <p:grpSpPr>
            <a:xfrm>
              <a:off x="2667000" y="1524000"/>
              <a:ext cx="1752600" cy="1295400"/>
              <a:chOff x="2286000" y="4800600"/>
              <a:chExt cx="1752600" cy="1295400"/>
            </a:xfrm>
          </p:grpSpPr>
          <p:sp>
            <p:nvSpPr>
              <p:cNvPr id="9" name="Rectangle 8"/>
              <p:cNvSpPr/>
              <p:nvPr/>
            </p:nvSpPr>
            <p:spPr>
              <a:xfrm>
                <a:off x="2286000" y="5486400"/>
                <a:ext cx="1752600" cy="609600"/>
              </a:xfrm>
              <a:prstGeom prst="rect">
                <a:avLst/>
              </a:prstGeom>
            </p:spPr>
            <p:style>
              <a:lnRef idx="1">
                <a:schemeClr val="accent3"/>
              </a:lnRef>
              <a:fillRef idx="3">
                <a:schemeClr val="accent3"/>
              </a:fillRef>
              <a:effectRef idx="2">
                <a:schemeClr val="accent3"/>
              </a:effectRef>
              <a:fontRef idx="minor">
                <a:schemeClr val="lt1"/>
              </a:fontRef>
            </p:style>
            <p:txBody>
              <a:bodyPr rtlCol="0" anchor="b" anchorCtr="0"/>
              <a:lstStyle/>
              <a:p>
                <a:pPr algn="ctr"/>
                <a:r>
                  <a:rPr lang="en-US" dirty="0" err="1" smtClean="0"/>
                  <a:t>IWhatever</a:t>
                </a:r>
                <a:endParaRPr lang="en-US" dirty="0"/>
              </a:p>
            </p:txBody>
          </p:sp>
          <p:sp>
            <p:nvSpPr>
              <p:cNvPr id="10" name="Down Arrow Callout 9"/>
              <p:cNvSpPr/>
              <p:nvPr/>
            </p:nvSpPr>
            <p:spPr>
              <a:xfrm>
                <a:off x="2286000" y="4800600"/>
                <a:ext cx="1752600" cy="1066800"/>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AnotherClass</a:t>
                </a:r>
                <a:endParaRPr lang="en-US" dirty="0"/>
              </a:p>
            </p:txBody>
          </p:sp>
        </p:grpSp>
      </p:grpSp>
      <p:pic>
        <p:nvPicPr>
          <p:cNvPr id="16"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2089812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228600" y="1143000"/>
            <a:ext cx="8686800" cy="685800"/>
          </a:xfrm>
        </p:spPr>
        <p:txBody>
          <a:bodyPr/>
          <a:lstStyle/>
          <a:p>
            <a:pPr marL="0" indent="0" eaLnBrk="1" hangingPunct="1">
              <a:buNone/>
            </a:pPr>
            <a:r>
              <a:rPr lang="en-US" sz="1600" dirty="0" smtClean="0">
                <a:solidFill>
                  <a:schemeClr val="tx1"/>
                </a:solidFill>
              </a:rPr>
              <a:t>Example App: Constructor Dependencies in a Processing Service</a:t>
            </a:r>
          </a:p>
        </p:txBody>
      </p:sp>
      <p:sp>
        <p:nvSpPr>
          <p:cNvPr id="3074" name="Title 1"/>
          <p:cNvSpPr>
            <a:spLocks noGrp="1"/>
          </p:cNvSpPr>
          <p:nvPr>
            <p:ph type="title"/>
          </p:nvPr>
        </p:nvSpPr>
        <p:spPr bwMode="auto">
          <a:xfrm>
            <a:off x="5257088" y="1424"/>
            <a:ext cx="3886200" cy="1524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dirty="0" smtClean="0"/>
              <a:t>DIP: Dependency Inversion Principle</a:t>
            </a:r>
          </a:p>
        </p:txBody>
      </p:sp>
      <p:grpSp>
        <p:nvGrpSpPr>
          <p:cNvPr id="25" name="Group 24"/>
          <p:cNvGrpSpPr/>
          <p:nvPr/>
        </p:nvGrpSpPr>
        <p:grpSpPr>
          <a:xfrm>
            <a:off x="1905000" y="1981200"/>
            <a:ext cx="5410200" cy="3886200"/>
            <a:chOff x="1905000" y="1981200"/>
            <a:chExt cx="5410200" cy="3886200"/>
          </a:xfrm>
          <a:scene3d>
            <a:camera prst="perspectiveAbove"/>
            <a:lightRig rig="threePt" dir="t"/>
          </a:scene3d>
        </p:grpSpPr>
        <p:grpSp>
          <p:nvGrpSpPr>
            <p:cNvPr id="9" name="Group 8"/>
            <p:cNvGrpSpPr/>
            <p:nvPr/>
          </p:nvGrpSpPr>
          <p:grpSpPr>
            <a:xfrm>
              <a:off x="2247900" y="4419600"/>
              <a:ext cx="4648200" cy="1447800"/>
              <a:chOff x="3429000" y="3276600"/>
              <a:chExt cx="4648200" cy="1447800"/>
            </a:xfrm>
          </p:grpSpPr>
          <p:sp>
            <p:nvSpPr>
              <p:cNvPr id="50" name="Rectangle 49"/>
              <p:cNvSpPr/>
              <p:nvPr/>
            </p:nvSpPr>
            <p:spPr>
              <a:xfrm>
                <a:off x="3429000" y="3733800"/>
                <a:ext cx="46482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ProcessingService</a:t>
                </a:r>
                <a:endParaRPr lang="en-US" dirty="0"/>
              </a:p>
            </p:txBody>
          </p:sp>
          <p:sp>
            <p:nvSpPr>
              <p:cNvPr id="33" name="Down Arrow Callout 32"/>
              <p:cNvSpPr/>
              <p:nvPr/>
            </p:nvSpPr>
            <p:spPr>
              <a:xfrm>
                <a:off x="34290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IMessageInfoRetriever</a:t>
                </a:r>
                <a:endParaRPr lang="en-US" dirty="0"/>
              </a:p>
            </p:txBody>
          </p:sp>
          <p:sp>
            <p:nvSpPr>
              <p:cNvPr id="49" name="Down Arrow Callout 48"/>
              <p:cNvSpPr/>
              <p:nvPr/>
            </p:nvSpPr>
            <p:spPr>
              <a:xfrm>
                <a:off x="57912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IEmailService</a:t>
                </a:r>
                <a:endParaRPr lang="en-US" dirty="0"/>
              </a:p>
            </p:txBody>
          </p:sp>
        </p:grpSp>
        <p:grpSp>
          <p:nvGrpSpPr>
            <p:cNvPr id="13" name="Group 12"/>
            <p:cNvGrpSpPr/>
            <p:nvPr/>
          </p:nvGrpSpPr>
          <p:grpSpPr>
            <a:xfrm>
              <a:off x="3733800" y="2667000"/>
              <a:ext cx="1676400" cy="1447800"/>
              <a:chOff x="533400" y="4267200"/>
              <a:chExt cx="1676400" cy="1447800"/>
            </a:xfrm>
          </p:grpSpPr>
          <p:sp>
            <p:nvSpPr>
              <p:cNvPr id="11" name="Rectangle 10"/>
              <p:cNvSpPr/>
              <p:nvPr/>
            </p:nvSpPr>
            <p:spPr>
              <a:xfrm>
                <a:off x="533400" y="4724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Reader Service</a:t>
                </a:r>
                <a:endParaRPr lang="en-US" dirty="0"/>
              </a:p>
            </p:txBody>
          </p:sp>
          <p:sp>
            <p:nvSpPr>
              <p:cNvPr id="12" name="Down Arrow Callout 11"/>
              <p:cNvSpPr/>
              <p:nvPr/>
            </p:nvSpPr>
            <p:spPr>
              <a:xfrm>
                <a:off x="533400" y="4267200"/>
                <a:ext cx="1676400" cy="712434"/>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IFileFormat</a:t>
                </a:r>
                <a:r>
                  <a:rPr lang="en-US" dirty="0" smtClean="0"/>
                  <a:t> Reader</a:t>
                </a:r>
                <a:endParaRPr lang="en-US" dirty="0"/>
              </a:p>
            </p:txBody>
          </p:sp>
        </p:grpSp>
        <p:sp>
          <p:nvSpPr>
            <p:cNvPr id="14" name="Rectangle 13"/>
            <p:cNvSpPr/>
            <p:nvPr/>
          </p:nvSpPr>
          <p:spPr>
            <a:xfrm>
              <a:off x="5638800" y="3124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16" name="Down Arrow 15"/>
            <p:cNvSpPr/>
            <p:nvPr/>
          </p:nvSpPr>
          <p:spPr>
            <a:xfrm>
              <a:off x="6324600" y="4114800"/>
              <a:ext cx="304800" cy="3048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1905000" y="3124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 Reader Service</a:t>
              </a:r>
              <a:endParaRPr lang="en-US" dirty="0"/>
            </a:p>
          </p:txBody>
        </p:sp>
        <p:sp>
          <p:nvSpPr>
            <p:cNvPr id="15" name="Down Arrow 14"/>
            <p:cNvSpPr/>
            <p:nvPr/>
          </p:nvSpPr>
          <p:spPr>
            <a:xfrm>
              <a:off x="2971800" y="4114800"/>
              <a:ext cx="304800" cy="3048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Snip Single Corner Rectangle 19"/>
            <p:cNvSpPr/>
            <p:nvPr/>
          </p:nvSpPr>
          <p:spPr>
            <a:xfrm>
              <a:off x="4648200" y="1981200"/>
              <a:ext cx="1676400"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 Reader</a:t>
              </a:r>
              <a:endParaRPr lang="en-US" dirty="0"/>
            </a:p>
          </p:txBody>
        </p:sp>
        <p:sp>
          <p:nvSpPr>
            <p:cNvPr id="21" name="Snip Single Corner Rectangle 20"/>
            <p:cNvSpPr/>
            <p:nvPr/>
          </p:nvSpPr>
          <p:spPr>
            <a:xfrm>
              <a:off x="2819400" y="1981200"/>
              <a:ext cx="1676400"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 Reader</a:t>
              </a:r>
              <a:endParaRPr lang="en-US" dirty="0"/>
            </a:p>
          </p:txBody>
        </p:sp>
        <p:sp>
          <p:nvSpPr>
            <p:cNvPr id="22" name="Down Arrow 21"/>
            <p:cNvSpPr/>
            <p:nvPr/>
          </p:nvSpPr>
          <p:spPr>
            <a:xfrm>
              <a:off x="4419600" y="2362200"/>
              <a:ext cx="304800" cy="3048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Down Arrow 23"/>
            <p:cNvSpPr/>
            <p:nvPr/>
          </p:nvSpPr>
          <p:spPr>
            <a:xfrm>
              <a:off x="4038600" y="4114800"/>
              <a:ext cx="304800" cy="3048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9793347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are dependencies? </a:t>
            </a:r>
            <a:endParaRPr lang="en-US" dirty="0"/>
          </a:p>
        </p:txBody>
      </p:sp>
      <p:sp>
        <p:nvSpPr>
          <p:cNvPr id="3" name="Content Placeholder 2"/>
          <p:cNvSpPr>
            <a:spLocks noGrp="1"/>
          </p:cNvSpPr>
          <p:nvPr>
            <p:ph idx="1"/>
          </p:nvPr>
        </p:nvSpPr>
        <p:spPr/>
        <p:txBody>
          <a:bodyPr>
            <a:normAutofit fontScale="77500" lnSpcReduction="20000"/>
          </a:bodyPr>
          <a:lstStyle/>
          <a:p>
            <a:endParaRPr lang="en-US" dirty="0"/>
          </a:p>
          <a:p>
            <a:r>
              <a:rPr lang="en-US" b="1" dirty="0"/>
              <a:t>Framework </a:t>
            </a:r>
            <a:endParaRPr lang="en-US" dirty="0"/>
          </a:p>
          <a:p>
            <a:r>
              <a:rPr lang="en-US" b="1" dirty="0" smtClean="0"/>
              <a:t>Third </a:t>
            </a:r>
            <a:r>
              <a:rPr lang="en-US" b="1" dirty="0"/>
              <a:t>Party Libraries </a:t>
            </a:r>
            <a:endParaRPr lang="en-US" dirty="0"/>
          </a:p>
          <a:p>
            <a:r>
              <a:rPr lang="en-US" b="1" dirty="0" smtClean="0"/>
              <a:t>Database </a:t>
            </a:r>
            <a:endParaRPr lang="en-US" dirty="0"/>
          </a:p>
          <a:p>
            <a:r>
              <a:rPr lang="en-US" b="1" dirty="0" smtClean="0"/>
              <a:t>File </a:t>
            </a:r>
            <a:r>
              <a:rPr lang="en-US" b="1" dirty="0"/>
              <a:t>System </a:t>
            </a:r>
            <a:endParaRPr lang="en-US" dirty="0"/>
          </a:p>
          <a:p>
            <a:r>
              <a:rPr lang="en-US" b="1" dirty="0" smtClean="0"/>
              <a:t>Email </a:t>
            </a:r>
            <a:endParaRPr lang="en-US" dirty="0"/>
          </a:p>
          <a:p>
            <a:r>
              <a:rPr lang="en-US" b="1" dirty="0" smtClean="0"/>
              <a:t>Web </a:t>
            </a:r>
            <a:r>
              <a:rPr lang="en-US" b="1" dirty="0"/>
              <a:t>Services </a:t>
            </a:r>
            <a:endParaRPr lang="en-US" dirty="0"/>
          </a:p>
          <a:p>
            <a:r>
              <a:rPr lang="en-US" b="1" dirty="0" smtClean="0"/>
              <a:t>System </a:t>
            </a:r>
            <a:r>
              <a:rPr lang="en-US" b="1" dirty="0"/>
              <a:t>Resources (Clock) </a:t>
            </a:r>
            <a:endParaRPr lang="en-US" dirty="0"/>
          </a:p>
          <a:p>
            <a:r>
              <a:rPr lang="en-US" b="1" dirty="0" smtClean="0"/>
              <a:t>Configuration </a:t>
            </a:r>
            <a:endParaRPr lang="en-US" dirty="0"/>
          </a:p>
          <a:p>
            <a:r>
              <a:rPr lang="en-US" b="1" dirty="0" smtClean="0"/>
              <a:t>The </a:t>
            </a:r>
            <a:r>
              <a:rPr lang="en-US" b="1" dirty="0"/>
              <a:t>new Keyword </a:t>
            </a:r>
            <a:endParaRPr lang="en-US" dirty="0"/>
          </a:p>
          <a:p>
            <a:r>
              <a:rPr lang="en-US" b="1" dirty="0" smtClean="0"/>
              <a:t>Static </a:t>
            </a:r>
            <a:r>
              <a:rPr lang="en-US" b="1" dirty="0"/>
              <a:t>methods </a:t>
            </a:r>
            <a:endParaRPr lang="en-US" dirty="0"/>
          </a:p>
          <a:p>
            <a:r>
              <a:rPr lang="en-US" b="1" dirty="0" err="1" smtClean="0"/>
              <a:t>Thread.Sleep</a:t>
            </a:r>
            <a:r>
              <a:rPr lang="en-US" b="1" dirty="0" smtClean="0"/>
              <a:t> </a:t>
            </a:r>
            <a:endParaRPr lang="en-US" dirty="0"/>
          </a:p>
          <a:p>
            <a:r>
              <a:rPr lang="en-US" b="1" dirty="0" smtClean="0"/>
              <a:t>Random </a:t>
            </a:r>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6108717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Traditional Programming and Dependencies </a:t>
            </a:r>
            <a:endParaRPr lang="en-US" dirty="0"/>
          </a:p>
        </p:txBody>
      </p:sp>
      <p:sp>
        <p:nvSpPr>
          <p:cNvPr id="3" name="Content Placeholder 2"/>
          <p:cNvSpPr>
            <a:spLocks noGrp="1"/>
          </p:cNvSpPr>
          <p:nvPr>
            <p:ph idx="1"/>
          </p:nvPr>
        </p:nvSpPr>
        <p:spPr/>
        <p:txBody>
          <a:bodyPr>
            <a:normAutofit fontScale="70000" lnSpcReduction="20000"/>
          </a:bodyPr>
          <a:lstStyle/>
          <a:p>
            <a:endParaRPr lang="en-US" dirty="0"/>
          </a:p>
          <a:p>
            <a:r>
              <a:rPr lang="en-US" b="1" dirty="0"/>
              <a:t>High Level Modules Call Low Level Modules </a:t>
            </a:r>
            <a:endParaRPr lang="en-US" b="1" dirty="0" smtClean="0"/>
          </a:p>
          <a:p>
            <a:pPr marL="457200" lvl="1" indent="0">
              <a:buNone/>
            </a:pPr>
            <a:endParaRPr lang="en-US" dirty="0" smtClean="0"/>
          </a:p>
          <a:p>
            <a:r>
              <a:rPr lang="en-US" b="1" dirty="0" smtClean="0"/>
              <a:t>User </a:t>
            </a:r>
            <a:r>
              <a:rPr lang="en-US" b="1" dirty="0"/>
              <a:t>Interface depends </a:t>
            </a:r>
            <a:r>
              <a:rPr lang="en-US" b="1" dirty="0" smtClean="0"/>
              <a:t>on</a:t>
            </a:r>
          </a:p>
          <a:p>
            <a:pPr lvl="1">
              <a:buFont typeface="Courier New" pitchFamily="49" charset="0"/>
              <a:buChar char="o"/>
            </a:pPr>
            <a:r>
              <a:rPr lang="en-US" sz="2900" b="1" dirty="0" smtClean="0"/>
              <a:t> </a:t>
            </a:r>
            <a:r>
              <a:rPr lang="en-US" sz="2900" dirty="0"/>
              <a:t>Business Logic depends on </a:t>
            </a:r>
            <a:endParaRPr lang="en-US" sz="2900" dirty="0" smtClean="0"/>
          </a:p>
          <a:p>
            <a:pPr lvl="1">
              <a:buFont typeface="Courier New" pitchFamily="49" charset="0"/>
              <a:buChar char="o"/>
            </a:pPr>
            <a:r>
              <a:rPr lang="en-US" sz="2900" dirty="0" smtClean="0"/>
              <a:t>Infrastructure </a:t>
            </a:r>
            <a:endParaRPr lang="en-US" sz="2900" dirty="0"/>
          </a:p>
          <a:p>
            <a:pPr lvl="1">
              <a:buFont typeface="Courier New" pitchFamily="49" charset="0"/>
              <a:buChar char="o"/>
            </a:pPr>
            <a:r>
              <a:rPr lang="en-US" sz="2900" dirty="0"/>
              <a:t>Utility </a:t>
            </a:r>
          </a:p>
          <a:p>
            <a:pPr lvl="1">
              <a:buFont typeface="Courier New" pitchFamily="49" charset="0"/>
              <a:buChar char="o"/>
            </a:pPr>
            <a:r>
              <a:rPr lang="en-US" sz="2900" dirty="0"/>
              <a:t>Data Access </a:t>
            </a:r>
          </a:p>
          <a:p>
            <a:pPr lvl="1"/>
            <a:endParaRPr lang="en-US" dirty="0"/>
          </a:p>
          <a:p>
            <a:pPr lvl="1"/>
            <a:endParaRPr lang="en-US" dirty="0"/>
          </a:p>
          <a:p>
            <a:r>
              <a:rPr lang="en-US" b="1" dirty="0" smtClean="0"/>
              <a:t>Static </a:t>
            </a:r>
            <a:r>
              <a:rPr lang="en-US" b="1" dirty="0"/>
              <a:t>methods are used for convenience or as Façade layers </a:t>
            </a:r>
            <a:endParaRPr lang="en-US" dirty="0"/>
          </a:p>
          <a:p>
            <a:r>
              <a:rPr lang="en-US" b="1" dirty="0" smtClean="0"/>
              <a:t>Class </a:t>
            </a:r>
            <a:r>
              <a:rPr lang="en-US" b="1" dirty="0"/>
              <a:t>instantiation / Call stack logic is scattered through all modules </a:t>
            </a:r>
            <a:endParaRPr lang="en-US" b="1" dirty="0" smtClean="0"/>
          </a:p>
          <a:p>
            <a:pPr lvl="1">
              <a:buFont typeface="Courier New" pitchFamily="49" charset="0"/>
              <a:buChar char="o"/>
            </a:pPr>
            <a:r>
              <a:rPr lang="en-US" sz="2500" dirty="0" smtClean="0"/>
              <a:t>Violation </a:t>
            </a:r>
            <a:r>
              <a:rPr lang="en-US" sz="2500" dirty="0"/>
              <a:t>of Single Responsibility Principle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7568441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Class Dependencies: Be Honest! </a:t>
            </a:r>
            <a:endParaRPr lang="en-US" dirty="0"/>
          </a:p>
        </p:txBody>
      </p:sp>
      <p:sp>
        <p:nvSpPr>
          <p:cNvPr id="3" name="Content Placeholder 2"/>
          <p:cNvSpPr>
            <a:spLocks noGrp="1"/>
          </p:cNvSpPr>
          <p:nvPr>
            <p:ph idx="1"/>
          </p:nvPr>
        </p:nvSpPr>
        <p:spPr>
          <a:xfrm>
            <a:off x="609600" y="1371600"/>
            <a:ext cx="7772400" cy="3733800"/>
          </a:xfrm>
        </p:spPr>
        <p:txBody>
          <a:bodyPr>
            <a:noAutofit/>
          </a:bodyPr>
          <a:lstStyle/>
          <a:p>
            <a:endParaRPr lang="en-US" sz="200" dirty="0"/>
          </a:p>
          <a:p>
            <a:r>
              <a:rPr lang="en-US" sz="1600" b="1" dirty="0"/>
              <a:t>Class constructors should require any dependencies the class needs </a:t>
            </a:r>
            <a:endParaRPr lang="en-US" sz="1600" b="1" dirty="0" smtClean="0"/>
          </a:p>
          <a:p>
            <a:endParaRPr lang="en-US" sz="1600" dirty="0"/>
          </a:p>
          <a:p>
            <a:r>
              <a:rPr lang="en-US" sz="1600" b="1" dirty="0" smtClean="0"/>
              <a:t>Classes </a:t>
            </a:r>
            <a:r>
              <a:rPr lang="en-US" sz="1600" b="1" dirty="0"/>
              <a:t>whose constructors make this clear have </a:t>
            </a:r>
            <a:r>
              <a:rPr lang="en-US" sz="1600" b="1" i="1" dirty="0"/>
              <a:t>explicit </a:t>
            </a:r>
            <a:r>
              <a:rPr lang="en-US" sz="1600" b="1" dirty="0"/>
              <a:t>dependencies </a:t>
            </a:r>
            <a:endParaRPr lang="en-US" sz="1600" b="1" dirty="0" smtClean="0"/>
          </a:p>
          <a:p>
            <a:endParaRPr lang="en-US" sz="1600" dirty="0"/>
          </a:p>
          <a:p>
            <a:r>
              <a:rPr lang="en-US" sz="1600" b="1" dirty="0" smtClean="0"/>
              <a:t>Classes </a:t>
            </a:r>
            <a:r>
              <a:rPr lang="en-US" sz="1600" b="1" dirty="0"/>
              <a:t>that do not have </a:t>
            </a:r>
            <a:r>
              <a:rPr lang="en-US" sz="1600" b="1" i="1" dirty="0"/>
              <a:t>implicit</a:t>
            </a:r>
            <a:r>
              <a:rPr lang="en-US" sz="1600" b="1" dirty="0"/>
              <a:t>, hidden dependencies </a:t>
            </a:r>
            <a:endParaRPr lang="en-US" sz="1600" b="1" dirty="0" smtClean="0"/>
          </a:p>
          <a:p>
            <a:pPr marL="0" indent="0">
              <a:buNone/>
            </a:pPr>
            <a:endParaRPr lang="en-US" sz="1600" dirty="0"/>
          </a:p>
          <a:p>
            <a:pPr marL="400050" lvl="1" indent="0">
              <a:buNone/>
            </a:pPr>
            <a:r>
              <a:rPr lang="en-US" dirty="0"/>
              <a:t>public class </a:t>
            </a:r>
            <a:r>
              <a:rPr lang="en-US" dirty="0" err="1" smtClean="0"/>
              <a:t>HelloWorldHidden</a:t>
            </a:r>
            <a:endParaRPr lang="en-US" dirty="0" smtClean="0"/>
          </a:p>
          <a:p>
            <a:pPr marL="400050" lvl="1" indent="0">
              <a:buNone/>
            </a:pPr>
            <a:r>
              <a:rPr lang="en-US" dirty="0" smtClean="0"/>
              <a:t>{ </a:t>
            </a:r>
          </a:p>
          <a:p>
            <a:pPr marL="400050" lvl="1" indent="0">
              <a:buNone/>
            </a:pPr>
            <a:r>
              <a:rPr lang="en-US" dirty="0" smtClean="0"/>
              <a:t>public </a:t>
            </a:r>
            <a:r>
              <a:rPr lang="en-US" dirty="0"/>
              <a:t>string Hello(string name</a:t>
            </a:r>
            <a:r>
              <a:rPr lang="en-US" dirty="0" smtClean="0"/>
              <a:t>)</a:t>
            </a:r>
          </a:p>
          <a:p>
            <a:pPr marL="400050" lvl="1" indent="0">
              <a:buNone/>
            </a:pPr>
            <a:r>
              <a:rPr lang="en-US" dirty="0" smtClean="0"/>
              <a:t>{</a:t>
            </a:r>
          </a:p>
          <a:p>
            <a:pPr marL="400050" lvl="1" indent="0">
              <a:buNone/>
            </a:pPr>
            <a:r>
              <a:rPr lang="en-US" dirty="0" smtClean="0"/>
              <a:t> </a:t>
            </a:r>
            <a:r>
              <a:rPr lang="en-US" dirty="0"/>
              <a:t>if (</a:t>
            </a:r>
            <a:r>
              <a:rPr lang="en-US" dirty="0" err="1"/>
              <a:t>DateTime.Now.Hour</a:t>
            </a:r>
            <a:r>
              <a:rPr lang="en-US" dirty="0"/>
              <a:t> &lt; 12) return "Good morning, " + name; if (</a:t>
            </a:r>
            <a:r>
              <a:rPr lang="en-US" dirty="0" err="1"/>
              <a:t>DateTime.Now.Hour</a:t>
            </a:r>
            <a:r>
              <a:rPr lang="en-US" dirty="0"/>
              <a:t> &lt; 18) return "Good afternoon, " + name; return "Good evening, " + name; </a:t>
            </a:r>
            <a:endParaRPr lang="en-US" dirty="0" smtClean="0"/>
          </a:p>
          <a:p>
            <a:pPr marL="400050" lvl="1" indent="0">
              <a:buNone/>
            </a:pPr>
            <a:r>
              <a:rPr lang="en-US" dirty="0" smtClean="0"/>
              <a:t>}</a:t>
            </a:r>
          </a:p>
          <a:p>
            <a:pPr marL="400050" lvl="1" indent="0">
              <a:buNone/>
            </a:pPr>
            <a:r>
              <a:rPr lang="en-US" dirty="0" smtClean="0"/>
              <a:t> </a:t>
            </a:r>
            <a:r>
              <a:rPr lang="en-US" dirty="0"/>
              <a:t>} </a:t>
            </a:r>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3387040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Classes Should Declare What They Need </a:t>
            </a:r>
            <a:endParaRPr lang="en-US" dirty="0"/>
          </a:p>
        </p:txBody>
      </p:sp>
      <p:sp>
        <p:nvSpPr>
          <p:cNvPr id="3" name="Content Placeholder 2"/>
          <p:cNvSpPr>
            <a:spLocks noGrp="1"/>
          </p:cNvSpPr>
          <p:nvPr>
            <p:ph idx="1"/>
          </p:nvPr>
        </p:nvSpPr>
        <p:spPr/>
        <p:txBody>
          <a:bodyPr>
            <a:normAutofit fontScale="25000" lnSpcReduction="20000"/>
          </a:bodyPr>
          <a:lstStyle/>
          <a:p>
            <a:pPr marL="0" indent="0">
              <a:buNone/>
            </a:pPr>
            <a:r>
              <a:rPr lang="en-US" sz="5100" b="1" dirty="0"/>
              <a:t>public class </a:t>
            </a:r>
            <a:r>
              <a:rPr lang="en-US" sz="5100" b="1" dirty="0" err="1"/>
              <a:t>HelloWorldExplicit</a:t>
            </a:r>
            <a:r>
              <a:rPr lang="en-US" sz="5100" b="1" dirty="0"/>
              <a:t> </a:t>
            </a:r>
            <a:endParaRPr lang="en-US" sz="5100" dirty="0"/>
          </a:p>
          <a:p>
            <a:pPr marL="400050" lvl="1" indent="0">
              <a:buNone/>
            </a:pPr>
            <a:r>
              <a:rPr lang="en-US" sz="4200" b="1" dirty="0"/>
              <a:t>{ </a:t>
            </a:r>
            <a:endParaRPr lang="en-US" sz="4200" dirty="0"/>
          </a:p>
          <a:p>
            <a:pPr marL="400050" lvl="1" indent="0">
              <a:buNone/>
            </a:pPr>
            <a:r>
              <a:rPr lang="en-US" sz="4200" b="1" dirty="0"/>
              <a:t>private </a:t>
            </a:r>
            <a:r>
              <a:rPr lang="en-US" sz="4200" b="1" dirty="0" err="1"/>
              <a:t>readonly</a:t>
            </a:r>
            <a:r>
              <a:rPr lang="en-US" sz="4200" b="1" dirty="0"/>
              <a:t> </a:t>
            </a:r>
            <a:r>
              <a:rPr lang="en-US" sz="4200" b="1" dirty="0" err="1"/>
              <a:t>DateTime</a:t>
            </a:r>
            <a:r>
              <a:rPr lang="en-US" sz="4200" b="1" dirty="0"/>
              <a:t> _</a:t>
            </a:r>
            <a:r>
              <a:rPr lang="en-US" sz="4200" b="1" dirty="0" err="1"/>
              <a:t>timeOfGreeting</a:t>
            </a:r>
            <a:r>
              <a:rPr lang="en-US" sz="4200" b="1" dirty="0"/>
              <a:t>; </a:t>
            </a:r>
            <a:endParaRPr lang="en-US" sz="4200" b="1" dirty="0" smtClean="0"/>
          </a:p>
          <a:p>
            <a:pPr marL="400050" lvl="1" indent="0">
              <a:buNone/>
            </a:pPr>
            <a:endParaRPr lang="en-US" sz="4200" dirty="0"/>
          </a:p>
          <a:p>
            <a:pPr marL="400050" lvl="1" indent="0">
              <a:buNone/>
            </a:pPr>
            <a:r>
              <a:rPr lang="en-US" sz="4200" b="1" dirty="0"/>
              <a:t>public </a:t>
            </a:r>
            <a:r>
              <a:rPr lang="en-US" sz="4200" b="1" dirty="0" err="1"/>
              <a:t>HelloWorldExplicit</a:t>
            </a:r>
            <a:r>
              <a:rPr lang="en-US" sz="4200" b="1" dirty="0"/>
              <a:t>(</a:t>
            </a:r>
            <a:r>
              <a:rPr lang="en-US" sz="4200" b="1" dirty="0" err="1"/>
              <a:t>DateTime</a:t>
            </a:r>
            <a:r>
              <a:rPr lang="en-US" sz="4200" b="1" dirty="0"/>
              <a:t> </a:t>
            </a:r>
            <a:r>
              <a:rPr lang="en-US" sz="4200" b="1" dirty="0" err="1"/>
              <a:t>timeOfGreeting</a:t>
            </a:r>
            <a:r>
              <a:rPr lang="en-US" sz="4200" b="1" dirty="0"/>
              <a:t>) </a:t>
            </a:r>
            <a:endParaRPr lang="en-US" sz="4200" dirty="0"/>
          </a:p>
          <a:p>
            <a:pPr marL="400050" lvl="1" indent="0">
              <a:buNone/>
            </a:pPr>
            <a:r>
              <a:rPr lang="en-US" sz="4200" b="1" dirty="0"/>
              <a:t>{ </a:t>
            </a:r>
            <a:endParaRPr lang="en-US" sz="4200" dirty="0"/>
          </a:p>
          <a:p>
            <a:pPr marL="400050" lvl="1" indent="0">
              <a:buNone/>
            </a:pPr>
            <a:r>
              <a:rPr lang="en-US" sz="4200" b="1" dirty="0"/>
              <a:t>_</a:t>
            </a:r>
            <a:r>
              <a:rPr lang="en-US" sz="4200" b="1" dirty="0" err="1"/>
              <a:t>timeOfGreeting</a:t>
            </a:r>
            <a:r>
              <a:rPr lang="en-US" sz="4200" b="1" dirty="0"/>
              <a:t> = </a:t>
            </a:r>
            <a:r>
              <a:rPr lang="en-US" sz="4200" b="1" dirty="0" err="1"/>
              <a:t>timeOfGreeting</a:t>
            </a:r>
            <a:r>
              <a:rPr lang="en-US" sz="4200" b="1" dirty="0"/>
              <a:t>; </a:t>
            </a:r>
            <a:endParaRPr lang="en-US" sz="4200" dirty="0"/>
          </a:p>
          <a:p>
            <a:pPr marL="400050" lvl="1" indent="0">
              <a:buNone/>
            </a:pPr>
            <a:r>
              <a:rPr lang="en-US" sz="4200" b="1" dirty="0"/>
              <a:t>} </a:t>
            </a:r>
            <a:endParaRPr lang="en-US" sz="4200" dirty="0"/>
          </a:p>
          <a:p>
            <a:pPr marL="400050" lvl="1" indent="0">
              <a:buNone/>
            </a:pPr>
            <a:endParaRPr lang="en-US" sz="4200" dirty="0"/>
          </a:p>
          <a:p>
            <a:pPr marL="400050" lvl="1" indent="0">
              <a:buNone/>
            </a:pPr>
            <a:r>
              <a:rPr lang="en-US" sz="4200" b="1" dirty="0"/>
              <a:t>public string Hello(string name) </a:t>
            </a:r>
            <a:endParaRPr lang="en-US" sz="4200" dirty="0"/>
          </a:p>
          <a:p>
            <a:pPr marL="400050" lvl="1" indent="0">
              <a:buNone/>
            </a:pPr>
            <a:r>
              <a:rPr lang="en-US" sz="4200" b="1" dirty="0"/>
              <a:t>{ </a:t>
            </a:r>
            <a:endParaRPr lang="en-US" sz="4200" dirty="0"/>
          </a:p>
          <a:p>
            <a:pPr marL="400050" lvl="1" indent="0">
              <a:buNone/>
            </a:pPr>
            <a:r>
              <a:rPr lang="en-US" sz="4200" b="1" dirty="0"/>
              <a:t>if (_</a:t>
            </a:r>
            <a:r>
              <a:rPr lang="en-US" sz="4200" b="1" dirty="0" err="1"/>
              <a:t>timeOfGreeting.Hour</a:t>
            </a:r>
            <a:r>
              <a:rPr lang="en-US" sz="4200" b="1" dirty="0"/>
              <a:t> &lt; 12) return "Good morning, " + name; </a:t>
            </a:r>
            <a:endParaRPr lang="en-US" sz="4200" dirty="0"/>
          </a:p>
          <a:p>
            <a:pPr marL="400050" lvl="1" indent="0">
              <a:buNone/>
            </a:pPr>
            <a:r>
              <a:rPr lang="en-US" sz="4200" b="1" dirty="0"/>
              <a:t>if (_</a:t>
            </a:r>
            <a:r>
              <a:rPr lang="en-US" sz="4200" b="1" dirty="0" err="1"/>
              <a:t>timeOfGreeting.Hour</a:t>
            </a:r>
            <a:r>
              <a:rPr lang="en-US" sz="4200" b="1" dirty="0"/>
              <a:t> &lt; 18) return "Good afternoon, " + name; </a:t>
            </a:r>
            <a:endParaRPr lang="en-US" sz="4200" dirty="0"/>
          </a:p>
          <a:p>
            <a:pPr marL="400050" lvl="1" indent="0">
              <a:buNone/>
            </a:pPr>
            <a:r>
              <a:rPr lang="en-US" sz="4200" b="1" dirty="0"/>
              <a:t>return "Good evening, " + name; </a:t>
            </a:r>
            <a:endParaRPr lang="en-US" sz="4200" dirty="0"/>
          </a:p>
          <a:p>
            <a:pPr marL="400050" lvl="1" indent="0">
              <a:buNone/>
            </a:pPr>
            <a:r>
              <a:rPr lang="en-US" sz="4200" b="1" dirty="0"/>
              <a:t>} </a:t>
            </a:r>
            <a:endParaRPr lang="en-US" sz="4200" dirty="0"/>
          </a:p>
          <a:p>
            <a:pPr marL="0" indent="0">
              <a:buNone/>
            </a:pPr>
            <a:r>
              <a:rPr lang="en-US" sz="5000" b="1" dirty="0"/>
              <a:t>}</a:t>
            </a:r>
            <a:r>
              <a:rPr lang="en-US" b="1" dirty="0"/>
              <a:t> </a:t>
            </a: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9684964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Problem </a:t>
            </a:r>
            <a:endParaRPr lang="en-US" dirty="0"/>
          </a:p>
        </p:txBody>
      </p:sp>
      <p:sp>
        <p:nvSpPr>
          <p:cNvPr id="3" name="Content Placeholder 2"/>
          <p:cNvSpPr>
            <a:spLocks noGrp="1"/>
          </p:cNvSpPr>
          <p:nvPr>
            <p:ph idx="1"/>
          </p:nvPr>
        </p:nvSpPr>
        <p:spPr/>
        <p:txBody>
          <a:bodyPr>
            <a:normAutofit fontScale="32500" lnSpcReduction="20000"/>
          </a:bodyPr>
          <a:lstStyle/>
          <a:p>
            <a:endParaRPr lang="en-US" dirty="0"/>
          </a:p>
          <a:p>
            <a:r>
              <a:rPr lang="en-US" sz="4400" b="1" dirty="0" smtClean="0"/>
              <a:t>Order has hidden dependencies: </a:t>
            </a:r>
          </a:p>
          <a:p>
            <a:pPr lvl="1">
              <a:buFont typeface="Courier New" pitchFamily="49" charset="0"/>
              <a:buChar char="o"/>
            </a:pPr>
            <a:r>
              <a:rPr lang="en-US" sz="4400" dirty="0" err="1" smtClean="0"/>
              <a:t>MailMessage</a:t>
            </a:r>
            <a:r>
              <a:rPr lang="en-US" sz="4400" dirty="0" smtClean="0"/>
              <a:t> </a:t>
            </a:r>
          </a:p>
          <a:p>
            <a:pPr lvl="1">
              <a:buFont typeface="Courier New" pitchFamily="49" charset="0"/>
              <a:buChar char="o"/>
            </a:pPr>
            <a:r>
              <a:rPr lang="en-US" sz="4400" dirty="0" err="1" smtClean="0"/>
              <a:t>SmtpClient</a:t>
            </a:r>
            <a:r>
              <a:rPr lang="en-US" sz="4400" dirty="0" smtClean="0"/>
              <a:t> </a:t>
            </a:r>
          </a:p>
          <a:p>
            <a:pPr lvl="1">
              <a:buFont typeface="Courier New" pitchFamily="49" charset="0"/>
              <a:buChar char="o"/>
            </a:pPr>
            <a:r>
              <a:rPr lang="en-US" sz="4400" dirty="0" err="1" smtClean="0"/>
              <a:t>InventorySystem</a:t>
            </a:r>
            <a:r>
              <a:rPr lang="en-US" sz="4400" dirty="0" smtClean="0"/>
              <a:t> </a:t>
            </a:r>
          </a:p>
          <a:p>
            <a:pPr lvl="1">
              <a:buFont typeface="Courier New" pitchFamily="49" charset="0"/>
              <a:buChar char="o"/>
            </a:pPr>
            <a:r>
              <a:rPr lang="en-US" sz="4400" dirty="0" err="1" smtClean="0"/>
              <a:t>PaymentGateway</a:t>
            </a:r>
            <a:r>
              <a:rPr lang="en-US" sz="4400" dirty="0" smtClean="0"/>
              <a:t> </a:t>
            </a:r>
          </a:p>
          <a:p>
            <a:pPr lvl="1">
              <a:buFont typeface="Courier New" pitchFamily="49" charset="0"/>
              <a:buChar char="o"/>
            </a:pPr>
            <a:r>
              <a:rPr lang="en-US" sz="4400" dirty="0" smtClean="0"/>
              <a:t>Logger </a:t>
            </a:r>
          </a:p>
          <a:p>
            <a:pPr lvl="1">
              <a:buFont typeface="Courier New" pitchFamily="49" charset="0"/>
              <a:buChar char="o"/>
            </a:pPr>
            <a:r>
              <a:rPr lang="en-US" sz="4400" dirty="0" err="1" smtClean="0"/>
              <a:t>DateTime.Now</a:t>
            </a:r>
            <a:r>
              <a:rPr lang="en-US" sz="4400" dirty="0" smtClean="0"/>
              <a:t> </a:t>
            </a:r>
          </a:p>
          <a:p>
            <a:pPr lvl="1">
              <a:buFont typeface="Courier New" pitchFamily="49" charset="0"/>
              <a:buChar char="o"/>
            </a:pPr>
            <a:endParaRPr lang="en-US" sz="4400" dirty="0" smtClean="0"/>
          </a:p>
          <a:p>
            <a:r>
              <a:rPr lang="en-US" sz="4400" b="1" dirty="0" smtClean="0"/>
              <a:t>Result </a:t>
            </a:r>
          </a:p>
          <a:p>
            <a:pPr lvl="1">
              <a:buFont typeface="Courier New" pitchFamily="49" charset="0"/>
              <a:buChar char="o"/>
            </a:pPr>
            <a:r>
              <a:rPr lang="en-US" sz="4400" dirty="0" smtClean="0"/>
              <a:t>Tight coupling </a:t>
            </a:r>
          </a:p>
          <a:p>
            <a:pPr lvl="1">
              <a:buFont typeface="Courier New" pitchFamily="49" charset="0"/>
              <a:buChar char="o"/>
            </a:pPr>
            <a:r>
              <a:rPr lang="en-US" sz="4400" dirty="0" smtClean="0"/>
              <a:t>No way to change implementation details (OCP violation) </a:t>
            </a:r>
          </a:p>
          <a:p>
            <a:pPr lvl="1">
              <a:buFont typeface="Courier New" pitchFamily="49" charset="0"/>
              <a:buChar char="o"/>
            </a:pPr>
            <a:r>
              <a:rPr lang="en-US" sz="4400" dirty="0" smtClean="0"/>
              <a:t>Difficult to test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4127104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Dependency Injection </a:t>
            </a:r>
            <a:endParaRPr lang="en-US" dirty="0"/>
          </a:p>
        </p:txBody>
      </p:sp>
      <p:sp>
        <p:nvSpPr>
          <p:cNvPr id="3" name="Content Placeholder 2"/>
          <p:cNvSpPr>
            <a:spLocks noGrp="1"/>
          </p:cNvSpPr>
          <p:nvPr>
            <p:ph idx="1"/>
          </p:nvPr>
        </p:nvSpPr>
        <p:spPr/>
        <p:txBody>
          <a:bodyPr>
            <a:normAutofit fontScale="47500" lnSpcReduction="20000"/>
          </a:bodyPr>
          <a:lstStyle/>
          <a:p>
            <a:endParaRPr lang="en-US" dirty="0"/>
          </a:p>
          <a:p>
            <a:r>
              <a:rPr lang="en-US" sz="3400" b="1" i="1" dirty="0"/>
              <a:t>Dependency Injection </a:t>
            </a:r>
            <a:r>
              <a:rPr lang="en-US" sz="3400" b="1" dirty="0"/>
              <a:t>is a technique that is used to allow calling code to </a:t>
            </a:r>
            <a:r>
              <a:rPr lang="en-US" sz="3400" b="1" i="1" dirty="0"/>
              <a:t>inject </a:t>
            </a:r>
            <a:r>
              <a:rPr lang="en-US" sz="3400" b="1" dirty="0"/>
              <a:t>the dependencies a class needs when it is instantiated. </a:t>
            </a:r>
            <a:endParaRPr lang="en-US" sz="3400" b="1" dirty="0" smtClean="0"/>
          </a:p>
          <a:p>
            <a:pPr marL="0" indent="0">
              <a:buNone/>
            </a:pPr>
            <a:endParaRPr lang="en-US" sz="3400" dirty="0"/>
          </a:p>
          <a:p>
            <a:r>
              <a:rPr lang="en-US" sz="3400" b="1" dirty="0" smtClean="0"/>
              <a:t>The </a:t>
            </a:r>
            <a:r>
              <a:rPr lang="en-US" sz="3400" b="1" dirty="0"/>
              <a:t>Hollywood Principle </a:t>
            </a:r>
            <a:endParaRPr lang="en-US" sz="3400" b="1" dirty="0" smtClean="0"/>
          </a:p>
          <a:p>
            <a:pPr lvl="1">
              <a:buFont typeface="Courier New" pitchFamily="49" charset="0"/>
              <a:buChar char="o"/>
            </a:pPr>
            <a:r>
              <a:rPr lang="en-US" sz="3400" dirty="0" smtClean="0"/>
              <a:t>“</a:t>
            </a:r>
            <a:r>
              <a:rPr lang="en-US" sz="3400" dirty="0"/>
              <a:t>Don’t call us; we’ll call you” </a:t>
            </a:r>
          </a:p>
          <a:p>
            <a:endParaRPr lang="en-US" sz="3400" dirty="0"/>
          </a:p>
          <a:p>
            <a:r>
              <a:rPr lang="en-US" sz="3400" b="1" dirty="0" smtClean="0"/>
              <a:t>Three </a:t>
            </a:r>
            <a:r>
              <a:rPr lang="en-US" sz="3400" b="1" dirty="0"/>
              <a:t>Primary </a:t>
            </a:r>
            <a:r>
              <a:rPr lang="en-US" sz="3400" b="1" dirty="0" smtClean="0"/>
              <a:t>Techniques</a:t>
            </a:r>
          </a:p>
          <a:p>
            <a:pPr lvl="1">
              <a:buFont typeface="Courier New" pitchFamily="49" charset="0"/>
              <a:buChar char="o"/>
            </a:pPr>
            <a:r>
              <a:rPr lang="en-US" sz="3400" b="1" dirty="0" smtClean="0"/>
              <a:t> </a:t>
            </a:r>
            <a:r>
              <a:rPr lang="en-US" sz="3400" dirty="0"/>
              <a:t>Constructor Injection </a:t>
            </a:r>
          </a:p>
          <a:p>
            <a:pPr lvl="1">
              <a:buFont typeface="Courier New" pitchFamily="49" charset="0"/>
              <a:buChar char="o"/>
            </a:pPr>
            <a:r>
              <a:rPr lang="en-US" sz="3400" dirty="0"/>
              <a:t>Property Injection </a:t>
            </a:r>
          </a:p>
          <a:p>
            <a:pPr lvl="1">
              <a:buFont typeface="Courier New" pitchFamily="49" charset="0"/>
              <a:buChar char="o"/>
            </a:pPr>
            <a:r>
              <a:rPr lang="en-US" sz="3400" dirty="0"/>
              <a:t>Parameter Injection </a:t>
            </a:r>
          </a:p>
          <a:p>
            <a:endParaRPr lang="en-US" sz="3400" dirty="0"/>
          </a:p>
          <a:p>
            <a:r>
              <a:rPr lang="en-US" sz="3400" b="1" dirty="0" smtClean="0"/>
              <a:t>Other </a:t>
            </a:r>
            <a:r>
              <a:rPr lang="en-US" sz="3400" b="1" dirty="0"/>
              <a:t>methods exist as well </a:t>
            </a:r>
            <a:endParaRPr lang="en-US" sz="3400"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5676297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Cohesion and Coupling </a:t>
            </a:r>
            <a:endParaRPr lang="en-US" sz="4000" dirty="0"/>
          </a:p>
        </p:txBody>
      </p:sp>
      <p:sp>
        <p:nvSpPr>
          <p:cNvPr id="3" name="Content Placeholder 2"/>
          <p:cNvSpPr>
            <a:spLocks noGrp="1"/>
          </p:cNvSpPr>
          <p:nvPr>
            <p:ph idx="1"/>
          </p:nvPr>
        </p:nvSpPr>
        <p:spPr/>
        <p:txBody>
          <a:bodyPr>
            <a:normAutofit fontScale="92500" lnSpcReduction="20000"/>
          </a:bodyPr>
          <a:lstStyle/>
          <a:p>
            <a:endParaRPr lang="en-US" dirty="0"/>
          </a:p>
          <a:p>
            <a:r>
              <a:rPr lang="en-US" sz="2400" b="1" dirty="0"/>
              <a:t>Cohesion: how strongly-related and focused are the various responsibilities of a module </a:t>
            </a:r>
            <a:endParaRPr lang="en-US" sz="2400" dirty="0"/>
          </a:p>
          <a:p>
            <a:endParaRPr lang="en-US" sz="2400" dirty="0"/>
          </a:p>
          <a:p>
            <a:r>
              <a:rPr lang="en-US" sz="2400" b="1" dirty="0"/>
              <a:t>Coupling: the degree to which each program module relies on each one of the other modules </a:t>
            </a:r>
            <a:endParaRPr lang="en-US" sz="2400" b="1" dirty="0" smtClean="0"/>
          </a:p>
          <a:p>
            <a:endParaRPr lang="en-US" sz="2400" b="1" dirty="0"/>
          </a:p>
          <a:p>
            <a:endParaRPr lang="en-US" sz="2400" b="1" dirty="0" smtClean="0"/>
          </a:p>
          <a:p>
            <a:pPr marL="0" indent="0">
              <a:buNone/>
            </a:pPr>
            <a:r>
              <a:rPr lang="en-US" sz="4000" b="1" i="1" dirty="0"/>
              <a:t>Strive for low coupling and high cohesion!</a:t>
            </a:r>
            <a:endParaRPr lang="en-US" sz="4000"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4691205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Constructor Injection </a:t>
            </a:r>
            <a:endParaRPr lang="en-US" dirty="0"/>
          </a:p>
        </p:txBody>
      </p:sp>
      <p:sp>
        <p:nvSpPr>
          <p:cNvPr id="3" name="Content Placeholder 2"/>
          <p:cNvSpPr>
            <a:spLocks noGrp="1"/>
          </p:cNvSpPr>
          <p:nvPr>
            <p:ph idx="1"/>
          </p:nvPr>
        </p:nvSpPr>
        <p:spPr/>
        <p:txBody>
          <a:bodyPr>
            <a:normAutofit fontScale="70000" lnSpcReduction="20000"/>
          </a:bodyPr>
          <a:lstStyle/>
          <a:p>
            <a:endParaRPr lang="en-US" dirty="0"/>
          </a:p>
          <a:p>
            <a:r>
              <a:rPr lang="en-US" b="1" dirty="0"/>
              <a:t>Dependencies are passed in via </a:t>
            </a:r>
            <a:r>
              <a:rPr lang="en-US" b="1" dirty="0" smtClean="0"/>
              <a:t>constructor </a:t>
            </a:r>
          </a:p>
          <a:p>
            <a:pPr marL="0" indent="0">
              <a:buNone/>
            </a:pPr>
            <a:r>
              <a:rPr lang="en-US" sz="4500" b="1" i="0" u="none" strike="noStrike" baseline="0" dirty="0" smtClean="0">
                <a:solidFill>
                  <a:srgbClr val="000000"/>
                </a:solidFill>
                <a:latin typeface="Tekton Pro"/>
              </a:rPr>
              <a:t>                                                                         </a:t>
            </a:r>
            <a:r>
              <a:rPr lang="en-US" sz="3800" b="1" i="0" u="none" strike="noStrike" baseline="0" dirty="0" smtClean="0">
                <a:solidFill>
                  <a:srgbClr val="000000"/>
                </a:solidFill>
                <a:latin typeface="Tekton Pro"/>
              </a:rPr>
              <a:t>Strategy Pattern </a:t>
            </a:r>
            <a:endParaRPr lang="en-US" sz="3800" b="1" dirty="0" smtClean="0"/>
          </a:p>
          <a:p>
            <a:pPr marL="0" indent="0">
              <a:buNone/>
            </a:pPr>
            <a:r>
              <a:rPr lang="en-US" dirty="0" smtClean="0"/>
              <a:t> </a:t>
            </a:r>
            <a:endParaRPr lang="en-US" dirty="0"/>
          </a:p>
          <a:p>
            <a:r>
              <a:rPr lang="en-US" b="1" dirty="0" smtClean="0"/>
              <a:t>Pros</a:t>
            </a:r>
          </a:p>
          <a:p>
            <a:pPr lvl="1">
              <a:buFont typeface="Courier New" pitchFamily="49" charset="0"/>
              <a:buChar char="o"/>
            </a:pPr>
            <a:r>
              <a:rPr lang="en-US" dirty="0" smtClean="0"/>
              <a:t>Classes </a:t>
            </a:r>
            <a:r>
              <a:rPr lang="en-US" dirty="0"/>
              <a:t>self-document what they need to perform their work </a:t>
            </a:r>
          </a:p>
          <a:p>
            <a:pPr lvl="1">
              <a:buFont typeface="Courier New" pitchFamily="49" charset="0"/>
              <a:buChar char="o"/>
            </a:pPr>
            <a:r>
              <a:rPr lang="en-US" dirty="0"/>
              <a:t>Works well with or without a container </a:t>
            </a:r>
          </a:p>
          <a:p>
            <a:pPr lvl="1">
              <a:buFont typeface="Courier New" pitchFamily="49" charset="0"/>
              <a:buChar char="o"/>
            </a:pPr>
            <a:r>
              <a:rPr lang="en-US" dirty="0"/>
              <a:t>Classes are always in a valid state once constructed </a:t>
            </a:r>
          </a:p>
          <a:p>
            <a:endParaRPr lang="en-US" dirty="0"/>
          </a:p>
          <a:p>
            <a:r>
              <a:rPr lang="en-US" b="1" dirty="0" smtClean="0"/>
              <a:t>Cons</a:t>
            </a:r>
          </a:p>
          <a:p>
            <a:pPr lvl="1">
              <a:buFont typeface="Courier New" pitchFamily="49" charset="0"/>
              <a:buChar char="o"/>
            </a:pPr>
            <a:r>
              <a:rPr lang="en-US" dirty="0" smtClean="0"/>
              <a:t>Constructors </a:t>
            </a:r>
            <a:r>
              <a:rPr lang="en-US" dirty="0"/>
              <a:t>can have many parameters/dependencies (design smell) </a:t>
            </a:r>
          </a:p>
          <a:p>
            <a:pPr lvl="1">
              <a:buFont typeface="Courier New" pitchFamily="49" charset="0"/>
              <a:buChar char="o"/>
            </a:pPr>
            <a:r>
              <a:rPr lang="en-US" dirty="0"/>
              <a:t>Some features (e.g. Serialization) may require a </a:t>
            </a:r>
            <a:r>
              <a:rPr lang="en-US" i="1" dirty="0"/>
              <a:t>default constructor </a:t>
            </a:r>
            <a:endParaRPr lang="en-US" dirty="0"/>
          </a:p>
          <a:p>
            <a:pPr lvl="1">
              <a:buFont typeface="Courier New" pitchFamily="49" charset="0"/>
              <a:buChar char="o"/>
            </a:pPr>
            <a:r>
              <a:rPr lang="en-US" dirty="0"/>
              <a:t>Some methods in the class may not require things other methods require (design smell)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719655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Property Injection </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r>
              <a:rPr lang="en-US" b="1" dirty="0"/>
              <a:t>Dependencies are passed in via a </a:t>
            </a:r>
            <a:r>
              <a:rPr lang="en-US" b="1" dirty="0" smtClean="0"/>
              <a:t>property</a:t>
            </a:r>
          </a:p>
          <a:p>
            <a:pPr lvl="1">
              <a:buFont typeface="Courier New" pitchFamily="49" charset="0"/>
              <a:buChar char="o"/>
            </a:pPr>
            <a:r>
              <a:rPr lang="en-US" b="1" dirty="0" smtClean="0"/>
              <a:t> </a:t>
            </a:r>
            <a:r>
              <a:rPr lang="en-US" dirty="0"/>
              <a:t>Also known as “setter injection” </a:t>
            </a:r>
          </a:p>
          <a:p>
            <a:endParaRPr lang="en-US" dirty="0"/>
          </a:p>
          <a:p>
            <a:r>
              <a:rPr lang="en-US" b="1" dirty="0" smtClean="0"/>
              <a:t>Pros</a:t>
            </a:r>
          </a:p>
          <a:p>
            <a:pPr lvl="1">
              <a:buFont typeface="Courier New" pitchFamily="49" charset="0"/>
              <a:buChar char="o"/>
            </a:pPr>
            <a:r>
              <a:rPr lang="en-US" b="1" dirty="0" smtClean="0"/>
              <a:t> </a:t>
            </a:r>
            <a:r>
              <a:rPr lang="en-US" dirty="0"/>
              <a:t>Dependency can be changed at any time during object lifetime </a:t>
            </a:r>
          </a:p>
          <a:p>
            <a:pPr lvl="1">
              <a:buFont typeface="Courier New" pitchFamily="49" charset="0"/>
              <a:buChar char="o"/>
            </a:pPr>
            <a:r>
              <a:rPr lang="en-US" dirty="0"/>
              <a:t>Very flexible </a:t>
            </a:r>
          </a:p>
          <a:p>
            <a:pPr marL="0" indent="0">
              <a:buNone/>
            </a:pPr>
            <a:endParaRPr lang="en-US" dirty="0"/>
          </a:p>
          <a:p>
            <a:r>
              <a:rPr lang="en-US" b="1" dirty="0" smtClean="0"/>
              <a:t>Cons</a:t>
            </a:r>
          </a:p>
          <a:p>
            <a:pPr lvl="1">
              <a:buFont typeface="Courier New" pitchFamily="49" charset="0"/>
              <a:buChar char="o"/>
            </a:pPr>
            <a:r>
              <a:rPr lang="en-US" b="1" dirty="0" smtClean="0"/>
              <a:t> </a:t>
            </a:r>
            <a:r>
              <a:rPr lang="en-US" dirty="0"/>
              <a:t>Objects may be in an invalid state between construction and setting of dependencies via setters </a:t>
            </a:r>
          </a:p>
          <a:p>
            <a:pPr lvl="1">
              <a:buFont typeface="Courier New" pitchFamily="49" charset="0"/>
              <a:buChar char="o"/>
            </a:pPr>
            <a:r>
              <a:rPr lang="en-US" dirty="0"/>
              <a:t>Less intuitive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5007627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Parameter Injection </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a:p>
          <a:p>
            <a:r>
              <a:rPr lang="en-US" b="1" dirty="0"/>
              <a:t>Dependencies are passed in via a method parameter </a:t>
            </a:r>
            <a:endParaRPr lang="en-US" dirty="0"/>
          </a:p>
          <a:p>
            <a:r>
              <a:rPr lang="en-US" b="1" dirty="0" smtClean="0"/>
              <a:t>Pros </a:t>
            </a:r>
          </a:p>
          <a:p>
            <a:pPr lvl="1">
              <a:buFont typeface="Courier New" pitchFamily="49" charset="0"/>
              <a:buChar char="o"/>
            </a:pPr>
            <a:r>
              <a:rPr lang="en-US" dirty="0" smtClean="0"/>
              <a:t>Most </a:t>
            </a:r>
            <a:r>
              <a:rPr lang="en-US" dirty="0"/>
              <a:t>granular </a:t>
            </a:r>
          </a:p>
          <a:p>
            <a:pPr lvl="1">
              <a:buFont typeface="Courier New" pitchFamily="49" charset="0"/>
              <a:buChar char="o"/>
            </a:pPr>
            <a:r>
              <a:rPr lang="en-US" dirty="0"/>
              <a:t>Very flexible </a:t>
            </a:r>
          </a:p>
          <a:p>
            <a:pPr lvl="1">
              <a:buFont typeface="Courier New" pitchFamily="49" charset="0"/>
              <a:buChar char="o"/>
            </a:pPr>
            <a:r>
              <a:rPr lang="en-US" dirty="0"/>
              <a:t>Requires no change to rest of class </a:t>
            </a:r>
          </a:p>
          <a:p>
            <a:endParaRPr lang="en-US" dirty="0"/>
          </a:p>
          <a:p>
            <a:r>
              <a:rPr lang="en-US" b="1" dirty="0" smtClean="0"/>
              <a:t>Cons </a:t>
            </a:r>
          </a:p>
          <a:p>
            <a:pPr lvl="1">
              <a:buFont typeface="Courier New" pitchFamily="49" charset="0"/>
              <a:buChar char="o"/>
            </a:pPr>
            <a:r>
              <a:rPr lang="en-US" dirty="0" smtClean="0"/>
              <a:t>Breaks </a:t>
            </a:r>
            <a:r>
              <a:rPr lang="en-US" dirty="0"/>
              <a:t>method signature </a:t>
            </a:r>
          </a:p>
          <a:p>
            <a:pPr lvl="1">
              <a:buFont typeface="Courier New" pitchFamily="49" charset="0"/>
              <a:buChar char="o"/>
            </a:pPr>
            <a:r>
              <a:rPr lang="en-US" dirty="0"/>
              <a:t>Can result in many parameters (design smell) </a:t>
            </a:r>
          </a:p>
          <a:p>
            <a:endParaRPr lang="en-US" dirty="0"/>
          </a:p>
          <a:p>
            <a:r>
              <a:rPr lang="en-US" b="1" i="1" dirty="0" smtClean="0"/>
              <a:t>Consider </a:t>
            </a:r>
            <a:r>
              <a:rPr lang="en-US" b="1" i="1" dirty="0"/>
              <a:t>if only one method has the dependency, otherwise prefer constructor injection </a:t>
            </a:r>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2565944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Refactoring </a:t>
            </a:r>
            <a:endParaRPr lang="en-US" dirty="0"/>
          </a:p>
        </p:txBody>
      </p:sp>
      <p:sp>
        <p:nvSpPr>
          <p:cNvPr id="3" name="Content Placeholder 2"/>
          <p:cNvSpPr>
            <a:spLocks noGrp="1"/>
          </p:cNvSpPr>
          <p:nvPr>
            <p:ph idx="1"/>
          </p:nvPr>
        </p:nvSpPr>
        <p:spPr/>
        <p:txBody>
          <a:bodyPr>
            <a:normAutofit lnSpcReduction="10000"/>
          </a:bodyPr>
          <a:lstStyle/>
          <a:p>
            <a:endParaRPr lang="en-US" dirty="0"/>
          </a:p>
          <a:p>
            <a:r>
              <a:rPr lang="en-US" sz="2800" b="1" dirty="0"/>
              <a:t>Extract Dependencies into Interfaces </a:t>
            </a:r>
            <a:endParaRPr lang="en-US" sz="2800" b="1" dirty="0" smtClean="0"/>
          </a:p>
          <a:p>
            <a:endParaRPr lang="en-US" sz="2800" dirty="0"/>
          </a:p>
          <a:p>
            <a:r>
              <a:rPr lang="en-US" sz="2800" b="1" dirty="0" smtClean="0"/>
              <a:t>Inject </a:t>
            </a:r>
            <a:r>
              <a:rPr lang="en-US" sz="2800" b="1" dirty="0"/>
              <a:t>implementations of interfaces into Order </a:t>
            </a:r>
            <a:endParaRPr lang="en-US" sz="2800" b="1" dirty="0" smtClean="0"/>
          </a:p>
          <a:p>
            <a:pPr marL="0" indent="0">
              <a:buNone/>
            </a:pPr>
            <a:endParaRPr lang="en-US" sz="2800" dirty="0"/>
          </a:p>
          <a:p>
            <a:r>
              <a:rPr lang="en-US" sz="2800" b="1" dirty="0" smtClean="0"/>
              <a:t>Reduce </a:t>
            </a:r>
            <a:r>
              <a:rPr lang="en-US" sz="2800" b="1" dirty="0"/>
              <a:t>Order’s responsibilities (apply SRP)</a:t>
            </a:r>
            <a:r>
              <a:rPr lang="en-US" b="1" dirty="0"/>
              <a:t> </a:t>
            </a:r>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9971553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DIP Smells </a:t>
            </a:r>
            <a:endParaRPr lang="en-US" dirty="0"/>
          </a:p>
        </p:txBody>
      </p:sp>
      <p:sp>
        <p:nvSpPr>
          <p:cNvPr id="3" name="Content Placeholder 2"/>
          <p:cNvSpPr>
            <a:spLocks noGrp="1"/>
          </p:cNvSpPr>
          <p:nvPr>
            <p:ph idx="1"/>
          </p:nvPr>
        </p:nvSpPr>
        <p:spPr/>
        <p:txBody>
          <a:bodyPr>
            <a:normAutofit/>
          </a:bodyPr>
          <a:lstStyle/>
          <a:p>
            <a:endParaRPr lang="en-US" dirty="0"/>
          </a:p>
          <a:p>
            <a:r>
              <a:rPr lang="en-US" b="1" dirty="0"/>
              <a:t>Use of new keyword </a:t>
            </a:r>
            <a:endParaRPr lang="en-US" dirty="0"/>
          </a:p>
          <a:p>
            <a:pPr marL="0" indent="0">
              <a:buNone/>
            </a:pPr>
            <a:r>
              <a:rPr lang="en-US" dirty="0" err="1"/>
              <a:t>foreach</a:t>
            </a:r>
            <a:r>
              <a:rPr lang="en-US" dirty="0"/>
              <a:t>(</a:t>
            </a:r>
            <a:r>
              <a:rPr lang="en-US" dirty="0" err="1"/>
              <a:t>var</a:t>
            </a:r>
            <a:r>
              <a:rPr lang="en-US" dirty="0"/>
              <a:t> item in </a:t>
            </a:r>
            <a:r>
              <a:rPr lang="en-US" dirty="0" err="1"/>
              <a:t>cart.Items</a:t>
            </a:r>
            <a:r>
              <a:rPr lang="en-US" dirty="0"/>
              <a:t>) </a:t>
            </a:r>
          </a:p>
          <a:p>
            <a:pPr marL="0" indent="0">
              <a:buNone/>
            </a:pPr>
            <a:r>
              <a:rPr lang="en-US" dirty="0"/>
              <a:t>{ </a:t>
            </a:r>
          </a:p>
          <a:p>
            <a:pPr marL="400050" lvl="1" indent="0">
              <a:buNone/>
            </a:pPr>
            <a:r>
              <a:rPr lang="en-US" dirty="0"/>
              <a:t>try </a:t>
            </a:r>
          </a:p>
          <a:p>
            <a:pPr marL="400050" lvl="1" indent="0">
              <a:buNone/>
            </a:pPr>
            <a:r>
              <a:rPr lang="en-US" dirty="0"/>
              <a:t>{ </a:t>
            </a:r>
          </a:p>
          <a:p>
            <a:pPr marL="400050" lvl="1" indent="0">
              <a:buNone/>
            </a:pPr>
            <a:r>
              <a:rPr lang="en-US" dirty="0" err="1"/>
              <a:t>var</a:t>
            </a:r>
            <a:r>
              <a:rPr lang="en-US" dirty="0"/>
              <a:t> </a:t>
            </a:r>
            <a:r>
              <a:rPr lang="en-US" dirty="0" err="1"/>
              <a:t>inventorySystem</a:t>
            </a:r>
            <a:r>
              <a:rPr lang="en-US" dirty="0"/>
              <a:t> = </a:t>
            </a:r>
            <a:r>
              <a:rPr lang="en-US" dirty="0">
                <a:solidFill>
                  <a:srgbClr val="FF0000"/>
                </a:solidFill>
              </a:rPr>
              <a:t>new</a:t>
            </a:r>
            <a:r>
              <a:rPr lang="en-US" dirty="0"/>
              <a:t> </a:t>
            </a:r>
            <a:r>
              <a:rPr lang="en-US" dirty="0" err="1"/>
              <a:t>InventorySystem</a:t>
            </a:r>
            <a:r>
              <a:rPr lang="en-US" dirty="0"/>
              <a:t>(); </a:t>
            </a:r>
          </a:p>
          <a:p>
            <a:pPr marL="400050" lvl="1" indent="0">
              <a:buNone/>
            </a:pPr>
            <a:r>
              <a:rPr lang="en-US" dirty="0" err="1"/>
              <a:t>inventorySystem.Reserve</a:t>
            </a:r>
            <a:r>
              <a:rPr lang="en-US" dirty="0"/>
              <a:t>(</a:t>
            </a:r>
            <a:r>
              <a:rPr lang="en-US" dirty="0" err="1"/>
              <a:t>item.Sku</a:t>
            </a:r>
            <a:r>
              <a:rPr lang="en-US" dirty="0"/>
              <a:t>, </a:t>
            </a:r>
            <a:r>
              <a:rPr lang="en-US" dirty="0" err="1"/>
              <a:t>item.Quantity</a:t>
            </a:r>
            <a:r>
              <a:rPr lang="en-US" dirty="0"/>
              <a:t>); </a:t>
            </a:r>
          </a:p>
          <a:p>
            <a:pPr marL="400050" lvl="1" indent="0">
              <a:buNone/>
            </a:pPr>
            <a:r>
              <a:rPr lang="en-US" dirty="0"/>
              <a:t>} </a:t>
            </a:r>
          </a:p>
          <a:p>
            <a:pPr marL="0" indent="0">
              <a:buNone/>
            </a:pPr>
            <a:r>
              <a:rPr lang="en-US" dirty="0"/>
              <a:t>} </a:t>
            </a:r>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6011707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DIP Smells </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r>
              <a:rPr lang="en-US" sz="3000" b="1" dirty="0"/>
              <a:t>Use of static </a:t>
            </a:r>
            <a:r>
              <a:rPr lang="en-US" sz="3000" b="1" dirty="0" smtClean="0"/>
              <a:t>methods/properties</a:t>
            </a:r>
          </a:p>
          <a:p>
            <a:pPr marL="0" indent="0">
              <a:buNone/>
            </a:pPr>
            <a:r>
              <a:rPr lang="en-US" sz="3000" b="1" dirty="0" smtClean="0"/>
              <a:t> </a:t>
            </a:r>
            <a:endParaRPr lang="en-US" sz="3000" dirty="0"/>
          </a:p>
          <a:p>
            <a:pPr marL="0" indent="0">
              <a:buNone/>
            </a:pPr>
            <a:r>
              <a:rPr lang="en-US" sz="3000" b="1" dirty="0" err="1" smtClean="0"/>
              <a:t>message.Subject</a:t>
            </a:r>
            <a:r>
              <a:rPr lang="en-US" sz="3000" b="1" dirty="0" smtClean="0"/>
              <a:t> = "Your order placed on " + </a:t>
            </a:r>
            <a:r>
              <a:rPr lang="en-US" sz="3000" b="1" dirty="0" err="1" smtClean="0">
                <a:solidFill>
                  <a:srgbClr val="FF0000"/>
                </a:solidFill>
              </a:rPr>
              <a:t>DateTime.Now</a:t>
            </a:r>
            <a:r>
              <a:rPr lang="en-US" sz="3000" b="1" dirty="0" err="1" smtClean="0"/>
              <a:t>.ToString</a:t>
            </a:r>
            <a:r>
              <a:rPr lang="en-US" sz="3000" b="1" dirty="0" smtClean="0"/>
              <a:t>(); </a:t>
            </a:r>
          </a:p>
          <a:p>
            <a:pPr marL="0" indent="0">
              <a:buNone/>
            </a:pPr>
            <a:endParaRPr lang="en-US" sz="3000" dirty="0"/>
          </a:p>
          <a:p>
            <a:pPr marL="0" indent="0">
              <a:buNone/>
            </a:pPr>
            <a:r>
              <a:rPr lang="en-US" sz="3000" b="1" dirty="0"/>
              <a:t>Or </a:t>
            </a:r>
            <a:endParaRPr lang="en-US" sz="3000" b="1" dirty="0" smtClean="0"/>
          </a:p>
          <a:p>
            <a:pPr marL="0" indent="0">
              <a:buNone/>
            </a:pPr>
            <a:endParaRPr lang="en-US" sz="3000" dirty="0"/>
          </a:p>
          <a:p>
            <a:pPr marL="0" indent="0">
              <a:buNone/>
            </a:pPr>
            <a:r>
              <a:rPr lang="en-US" sz="3000" b="1" dirty="0" err="1" smtClean="0">
                <a:solidFill>
                  <a:srgbClr val="FF0000"/>
                </a:solidFill>
              </a:rPr>
              <a:t>DataAccess.SaveCustomer</a:t>
            </a:r>
            <a:r>
              <a:rPr lang="en-US" sz="3000" b="1" dirty="0" smtClean="0">
                <a:solidFill>
                  <a:srgbClr val="FF0000"/>
                </a:solidFill>
              </a:rPr>
              <a:t>(</a:t>
            </a:r>
            <a:r>
              <a:rPr lang="en-US" sz="3000" b="1" dirty="0" err="1" smtClean="0">
                <a:solidFill>
                  <a:srgbClr val="FF0000"/>
                </a:solidFill>
              </a:rPr>
              <a:t>myCustomer</a:t>
            </a:r>
            <a:r>
              <a:rPr lang="en-US" sz="3000" b="1" dirty="0">
                <a:solidFill>
                  <a:srgbClr val="FF0000"/>
                </a:solidFill>
              </a:rPr>
              <a:t>); </a:t>
            </a:r>
            <a:endParaRPr lang="en-US" sz="3000" dirty="0">
              <a:solidFill>
                <a:srgbClr val="FF0000"/>
              </a:solidFill>
            </a:endParaRPr>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1427777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Where do we instantiate objects? </a:t>
            </a:r>
            <a:endParaRPr lang="en-US" dirty="0"/>
          </a:p>
        </p:txBody>
      </p:sp>
      <p:sp>
        <p:nvSpPr>
          <p:cNvPr id="3" name="Content Placeholder 2"/>
          <p:cNvSpPr>
            <a:spLocks noGrp="1"/>
          </p:cNvSpPr>
          <p:nvPr>
            <p:ph idx="1"/>
          </p:nvPr>
        </p:nvSpPr>
        <p:spPr/>
        <p:txBody>
          <a:bodyPr>
            <a:normAutofit fontScale="55000" lnSpcReduction="20000"/>
          </a:bodyPr>
          <a:lstStyle/>
          <a:p>
            <a:endParaRPr lang="en-US" dirty="0"/>
          </a:p>
          <a:p>
            <a:r>
              <a:rPr lang="en-US" b="1" dirty="0"/>
              <a:t>Applying Dependency Injection typically results in many interfaces that eventually need to be instantiated </a:t>
            </a:r>
            <a:r>
              <a:rPr lang="en-US" b="1" i="1" dirty="0"/>
              <a:t>somewhere… but where? </a:t>
            </a:r>
            <a:endParaRPr lang="en-US" b="1" i="1" dirty="0" smtClean="0"/>
          </a:p>
          <a:p>
            <a:endParaRPr lang="en-US" dirty="0"/>
          </a:p>
          <a:p>
            <a:r>
              <a:rPr lang="en-US" b="1" dirty="0" smtClean="0"/>
              <a:t>Default </a:t>
            </a:r>
            <a:r>
              <a:rPr lang="en-US" b="1" dirty="0"/>
              <a:t>Constructor </a:t>
            </a:r>
            <a:endParaRPr lang="en-US" b="1" dirty="0" smtClean="0"/>
          </a:p>
          <a:p>
            <a:pPr lvl="1">
              <a:buFont typeface="Courier New" pitchFamily="49" charset="0"/>
              <a:buChar char="o"/>
            </a:pPr>
            <a:r>
              <a:rPr lang="en-US" sz="3200" dirty="0" smtClean="0"/>
              <a:t>You </a:t>
            </a:r>
            <a:r>
              <a:rPr lang="en-US" sz="3200" dirty="0"/>
              <a:t>can provide a default constructor that news up the instances you expect to typically need in your application </a:t>
            </a:r>
          </a:p>
          <a:p>
            <a:pPr lvl="1">
              <a:buFont typeface="Courier New" pitchFamily="49" charset="0"/>
              <a:buChar char="o"/>
            </a:pPr>
            <a:r>
              <a:rPr lang="en-US" sz="3200" dirty="0"/>
              <a:t>Referred to as “poor man’s dependency injection” or “poor man’s </a:t>
            </a:r>
            <a:r>
              <a:rPr lang="en-US" sz="3200" dirty="0" err="1"/>
              <a:t>IoC</a:t>
            </a:r>
            <a:r>
              <a:rPr lang="en-US" sz="3200" dirty="0"/>
              <a:t>” </a:t>
            </a:r>
          </a:p>
          <a:p>
            <a:endParaRPr lang="en-US" dirty="0"/>
          </a:p>
          <a:p>
            <a:r>
              <a:rPr lang="en-US" b="1" dirty="0" smtClean="0"/>
              <a:t>Main </a:t>
            </a:r>
          </a:p>
          <a:p>
            <a:pPr lvl="1">
              <a:buFont typeface="Courier New" pitchFamily="49" charset="0"/>
              <a:buChar char="o"/>
            </a:pPr>
            <a:r>
              <a:rPr lang="en-US" sz="3200" dirty="0" smtClean="0"/>
              <a:t>You </a:t>
            </a:r>
            <a:r>
              <a:rPr lang="en-US" sz="3200" dirty="0"/>
              <a:t>can manually instantiate whatever is needed in your application’s startup routine or main() method </a:t>
            </a:r>
          </a:p>
          <a:p>
            <a:endParaRPr lang="en-US" dirty="0"/>
          </a:p>
          <a:p>
            <a:r>
              <a:rPr lang="en-US" b="1" dirty="0" err="1" smtClean="0"/>
              <a:t>IoC</a:t>
            </a:r>
            <a:r>
              <a:rPr lang="en-US" b="1" dirty="0" smtClean="0"/>
              <a:t> </a:t>
            </a:r>
            <a:r>
              <a:rPr lang="en-US" b="1" dirty="0"/>
              <a:t>Container </a:t>
            </a:r>
            <a:endParaRPr lang="en-US" b="1" dirty="0" smtClean="0"/>
          </a:p>
          <a:p>
            <a:pPr lvl="1">
              <a:buFont typeface="Courier New" pitchFamily="49" charset="0"/>
              <a:buChar char="o"/>
            </a:pPr>
            <a:r>
              <a:rPr lang="en-US" sz="3200" dirty="0" smtClean="0"/>
              <a:t>Use </a:t>
            </a:r>
            <a:r>
              <a:rPr lang="en-US" sz="3200" dirty="0"/>
              <a:t>an “Inversion of Control” Container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692505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IoC</a:t>
            </a:r>
            <a:r>
              <a:rPr lang="en-US" b="1" dirty="0"/>
              <a:t> Containers </a:t>
            </a:r>
            <a:endParaRPr lang="en-US" dirty="0"/>
          </a:p>
        </p:txBody>
      </p:sp>
      <p:sp>
        <p:nvSpPr>
          <p:cNvPr id="3" name="Content Placeholder 2"/>
          <p:cNvSpPr>
            <a:spLocks noGrp="1"/>
          </p:cNvSpPr>
          <p:nvPr>
            <p:ph idx="1"/>
          </p:nvPr>
        </p:nvSpPr>
        <p:spPr/>
        <p:txBody>
          <a:bodyPr>
            <a:normAutofit fontScale="25000" lnSpcReduction="20000"/>
          </a:bodyPr>
          <a:lstStyle/>
          <a:p>
            <a:endParaRPr lang="en-US" dirty="0"/>
          </a:p>
          <a:p>
            <a:r>
              <a:rPr lang="en-US" sz="8000" b="1" dirty="0"/>
              <a:t>Responsible for object graph instantiation </a:t>
            </a:r>
            <a:endParaRPr lang="en-US" sz="8000" b="1" dirty="0" smtClean="0"/>
          </a:p>
          <a:p>
            <a:endParaRPr lang="en-US" sz="8000" dirty="0"/>
          </a:p>
          <a:p>
            <a:r>
              <a:rPr lang="en-US" sz="8000" b="1" dirty="0" smtClean="0"/>
              <a:t>Initiated </a:t>
            </a:r>
            <a:r>
              <a:rPr lang="en-US" sz="8000" b="1" dirty="0"/>
              <a:t>at application startup via code or configuration </a:t>
            </a:r>
            <a:endParaRPr lang="en-US" sz="8000" b="1" dirty="0" smtClean="0"/>
          </a:p>
          <a:p>
            <a:endParaRPr lang="en-US" sz="8000" dirty="0"/>
          </a:p>
          <a:p>
            <a:r>
              <a:rPr lang="en-US" sz="8000" b="1" dirty="0" smtClean="0"/>
              <a:t>Managed </a:t>
            </a:r>
            <a:r>
              <a:rPr lang="en-US" sz="8000" b="1" dirty="0"/>
              <a:t>interfaces and the implementation to be used are </a:t>
            </a:r>
            <a:r>
              <a:rPr lang="en-US" sz="8000" b="1" i="1" dirty="0"/>
              <a:t>Registered </a:t>
            </a:r>
            <a:r>
              <a:rPr lang="en-US" sz="8000" b="1" dirty="0"/>
              <a:t>with the container </a:t>
            </a:r>
            <a:endParaRPr lang="en-US" sz="8000" b="1" dirty="0" smtClean="0"/>
          </a:p>
          <a:p>
            <a:endParaRPr lang="en-US" sz="8000" dirty="0"/>
          </a:p>
          <a:p>
            <a:r>
              <a:rPr lang="en-US" sz="8000" b="1" dirty="0" smtClean="0"/>
              <a:t>Dependencies </a:t>
            </a:r>
            <a:r>
              <a:rPr lang="en-US" sz="8000" b="1" dirty="0"/>
              <a:t>on interfaces are </a:t>
            </a:r>
            <a:r>
              <a:rPr lang="en-US" sz="8000" b="1" i="1" dirty="0"/>
              <a:t>Resolved </a:t>
            </a:r>
            <a:r>
              <a:rPr lang="en-US" sz="8000" b="1" dirty="0"/>
              <a:t>at application startup or runtime </a:t>
            </a:r>
            <a:endParaRPr lang="en-US" sz="8000" b="1" dirty="0" smtClean="0"/>
          </a:p>
          <a:p>
            <a:endParaRPr lang="en-US" sz="8000" dirty="0"/>
          </a:p>
          <a:p>
            <a:r>
              <a:rPr lang="en-US" sz="8000" b="1" dirty="0" smtClean="0"/>
              <a:t>Examples </a:t>
            </a:r>
            <a:r>
              <a:rPr lang="en-US" sz="8000" b="1" dirty="0"/>
              <a:t>of </a:t>
            </a:r>
            <a:r>
              <a:rPr lang="en-US" sz="8000" b="1" dirty="0" err="1"/>
              <a:t>IoC</a:t>
            </a:r>
            <a:r>
              <a:rPr lang="en-US" sz="8000" b="1" dirty="0"/>
              <a:t> Containers for .</a:t>
            </a:r>
            <a:r>
              <a:rPr lang="en-US" sz="8000" b="1" dirty="0" smtClean="0"/>
              <a:t>NET</a:t>
            </a:r>
          </a:p>
          <a:p>
            <a:pPr lvl="1">
              <a:buFont typeface="Courier New" pitchFamily="49" charset="0"/>
              <a:buChar char="o"/>
            </a:pPr>
            <a:r>
              <a:rPr lang="en-US" sz="8000" b="1" dirty="0" smtClean="0"/>
              <a:t> </a:t>
            </a:r>
            <a:r>
              <a:rPr lang="en-US" sz="8000" dirty="0"/>
              <a:t>Microsoft Unity </a:t>
            </a:r>
          </a:p>
          <a:p>
            <a:pPr lvl="1">
              <a:buFont typeface="Courier New" pitchFamily="49" charset="0"/>
              <a:buChar char="o"/>
            </a:pPr>
            <a:r>
              <a:rPr lang="en-US" sz="8000" dirty="0" err="1"/>
              <a:t>StructureMap</a:t>
            </a:r>
            <a:r>
              <a:rPr lang="en-US" sz="8000" dirty="0"/>
              <a:t> </a:t>
            </a:r>
          </a:p>
          <a:p>
            <a:pPr lvl="1">
              <a:buFont typeface="Courier New" pitchFamily="49" charset="0"/>
              <a:buChar char="o"/>
            </a:pPr>
            <a:r>
              <a:rPr lang="en-US" sz="8000" dirty="0" err="1"/>
              <a:t>Ninject</a:t>
            </a:r>
            <a:r>
              <a:rPr lang="en-US" sz="8000" dirty="0"/>
              <a:t> </a:t>
            </a:r>
          </a:p>
          <a:p>
            <a:pPr lvl="1">
              <a:buFont typeface="Courier New" pitchFamily="49" charset="0"/>
              <a:buChar char="o"/>
            </a:pPr>
            <a:r>
              <a:rPr lang="en-US" sz="8000" dirty="0"/>
              <a:t>Windsor </a:t>
            </a:r>
          </a:p>
          <a:p>
            <a:pPr lvl="1">
              <a:buFont typeface="Courier New" pitchFamily="49" charset="0"/>
              <a:buChar char="o"/>
            </a:pPr>
            <a:r>
              <a:rPr lang="en-US" sz="8000" dirty="0" err="1"/>
              <a:t>Funq</a:t>
            </a:r>
            <a:r>
              <a:rPr lang="en-US" sz="8000" dirty="0"/>
              <a:t> / </a:t>
            </a:r>
            <a:r>
              <a:rPr lang="en-US" sz="8000" dirty="0" err="1"/>
              <a:t>Munq</a:t>
            </a:r>
            <a:r>
              <a:rPr lang="en-US" sz="8000" dirty="0"/>
              <a:t>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0469673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a:t>
            </a:r>
            <a:endParaRPr lang="en-US" dirty="0"/>
          </a:p>
        </p:txBody>
      </p:sp>
      <p:sp>
        <p:nvSpPr>
          <p:cNvPr id="3" name="Content Placeholder 2"/>
          <p:cNvSpPr>
            <a:spLocks noGrp="1"/>
          </p:cNvSpPr>
          <p:nvPr>
            <p:ph idx="1"/>
          </p:nvPr>
        </p:nvSpPr>
        <p:spPr>
          <a:xfrm>
            <a:off x="685800" y="990600"/>
            <a:ext cx="7772400" cy="3733800"/>
          </a:xfrm>
        </p:spPr>
        <p:txBody>
          <a:bodyPr>
            <a:normAutofit fontScale="25000" lnSpcReduction="20000"/>
          </a:bodyPr>
          <a:lstStyle/>
          <a:p>
            <a:endParaRPr lang="en-US" sz="4200" dirty="0"/>
          </a:p>
          <a:p>
            <a:r>
              <a:rPr lang="en-US" sz="6200" b="1" dirty="0"/>
              <a:t>Depend on abstractions</a:t>
            </a:r>
            <a:r>
              <a:rPr lang="en-US" sz="6200" b="1" dirty="0" smtClean="0"/>
              <a:t>.</a:t>
            </a:r>
          </a:p>
          <a:p>
            <a:pPr marL="0" indent="0">
              <a:buNone/>
            </a:pPr>
            <a:endParaRPr lang="en-US" sz="6200" dirty="0"/>
          </a:p>
          <a:p>
            <a:r>
              <a:rPr lang="en-US" sz="6200" b="1" dirty="0" smtClean="0"/>
              <a:t>Don’t </a:t>
            </a:r>
            <a:r>
              <a:rPr lang="en-US" sz="6200" b="1" dirty="0"/>
              <a:t>force high-level modules to depend on low-level modules through direct instantiation or static method calls </a:t>
            </a:r>
            <a:endParaRPr lang="en-US" sz="6200" b="1" dirty="0" smtClean="0"/>
          </a:p>
          <a:p>
            <a:pPr marL="0" indent="0">
              <a:buNone/>
            </a:pPr>
            <a:endParaRPr lang="en-US" sz="6200" dirty="0"/>
          </a:p>
          <a:p>
            <a:r>
              <a:rPr lang="en-US" sz="6200" b="1" dirty="0" smtClean="0"/>
              <a:t>Declare </a:t>
            </a:r>
            <a:r>
              <a:rPr lang="en-US" sz="6200" b="1" dirty="0"/>
              <a:t>class dependencies explicitly in their constructors </a:t>
            </a:r>
            <a:endParaRPr lang="en-US" sz="6200" b="1" dirty="0" smtClean="0"/>
          </a:p>
          <a:p>
            <a:pPr marL="0" indent="0">
              <a:buNone/>
            </a:pPr>
            <a:endParaRPr lang="en-US" sz="6200" dirty="0"/>
          </a:p>
          <a:p>
            <a:r>
              <a:rPr lang="en-US" sz="6200" b="1" dirty="0" smtClean="0"/>
              <a:t>Inject </a:t>
            </a:r>
            <a:r>
              <a:rPr lang="en-US" sz="6200" b="1" dirty="0"/>
              <a:t>dependencies via constructor, property, or parameter injection </a:t>
            </a:r>
            <a:endParaRPr lang="en-US" sz="6200" b="1" dirty="0" smtClean="0"/>
          </a:p>
          <a:p>
            <a:pPr marL="0" indent="0">
              <a:buNone/>
            </a:pPr>
            <a:endParaRPr lang="en-US" sz="6200" dirty="0"/>
          </a:p>
          <a:p>
            <a:r>
              <a:rPr lang="en-US" sz="6200" b="1" dirty="0" smtClean="0"/>
              <a:t>Related </a:t>
            </a:r>
            <a:r>
              <a:rPr lang="en-US" sz="6200" b="1" dirty="0"/>
              <a:t>Fundamentals: </a:t>
            </a:r>
            <a:endParaRPr lang="en-US" sz="6200" b="1" dirty="0" smtClean="0"/>
          </a:p>
          <a:p>
            <a:pPr lvl="1">
              <a:buFont typeface="Courier New" pitchFamily="49" charset="0"/>
              <a:buChar char="o"/>
            </a:pPr>
            <a:r>
              <a:rPr lang="en-US" sz="6200" dirty="0" smtClean="0"/>
              <a:t>Single </a:t>
            </a:r>
            <a:r>
              <a:rPr lang="en-US" sz="6200" dirty="0"/>
              <a:t>Responsibility Principle </a:t>
            </a:r>
          </a:p>
          <a:p>
            <a:pPr lvl="1">
              <a:buFont typeface="Courier New" pitchFamily="49" charset="0"/>
              <a:buChar char="o"/>
            </a:pPr>
            <a:r>
              <a:rPr lang="en-US" sz="6200" dirty="0"/>
              <a:t>Interface Segregation Principle </a:t>
            </a:r>
          </a:p>
          <a:p>
            <a:pPr lvl="1">
              <a:buFont typeface="Courier New" pitchFamily="49" charset="0"/>
              <a:buChar char="o"/>
            </a:pPr>
            <a:r>
              <a:rPr lang="en-US" sz="6200" dirty="0"/>
              <a:t>Façade Pattern </a:t>
            </a:r>
          </a:p>
          <a:p>
            <a:pPr lvl="1">
              <a:buFont typeface="Courier New" pitchFamily="49" charset="0"/>
              <a:buChar char="o"/>
            </a:pPr>
            <a:r>
              <a:rPr lang="en-US" sz="6200" dirty="0"/>
              <a:t>Inversion of Control Containers </a:t>
            </a:r>
          </a:p>
          <a:p>
            <a:endParaRPr lang="en-US" sz="6200" dirty="0"/>
          </a:p>
          <a:p>
            <a:r>
              <a:rPr lang="en-US" sz="6200" b="1" dirty="0" smtClean="0"/>
              <a:t>Recommended </a:t>
            </a:r>
            <a:r>
              <a:rPr lang="en-US" sz="6200" b="1" dirty="0"/>
              <a:t>Reading: </a:t>
            </a:r>
            <a:endParaRPr lang="en-US" sz="6200" b="1" dirty="0" smtClean="0"/>
          </a:p>
          <a:p>
            <a:pPr lvl="1">
              <a:buFont typeface="Courier New" pitchFamily="49" charset="0"/>
              <a:buChar char="o"/>
            </a:pPr>
            <a:r>
              <a:rPr lang="en-US" sz="6200" dirty="0" smtClean="0"/>
              <a:t>Agile </a:t>
            </a:r>
            <a:r>
              <a:rPr lang="en-US" sz="6200" dirty="0"/>
              <a:t>Principles, Patterns, and Practices by Robert C. Martin and Micah Martin [http://amzn.to/agilepppcsharp] </a:t>
            </a:r>
          </a:p>
          <a:p>
            <a:pPr lvl="1">
              <a:buFont typeface="Courier New" pitchFamily="49" charset="0"/>
              <a:buChar char="o"/>
            </a:pPr>
            <a:r>
              <a:rPr lang="en-US" sz="6200" dirty="0"/>
              <a:t>http://www.martinfowler.com/articles/injection.html </a:t>
            </a:r>
          </a:p>
          <a:p>
            <a:endParaRPr lang="en-US" dirty="0"/>
          </a:p>
          <a:p>
            <a:endParaRPr lang="en-US" b="1"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6582412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Traditional (Naïve) Layered Architecture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2088" y="1600200"/>
            <a:ext cx="6739824" cy="3733800"/>
          </a:xfrm>
        </p:spPr>
      </p:pic>
      <p:pic>
        <p:nvPicPr>
          <p:cNvPr id="5"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95997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Responsibilities are Axes of Change </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a:p>
          <a:p>
            <a:r>
              <a:rPr lang="en-US" sz="2400" b="1" dirty="0"/>
              <a:t>Requirements changes typically map to responsibilities </a:t>
            </a:r>
            <a:endParaRPr lang="en-US" sz="2400" dirty="0"/>
          </a:p>
          <a:p>
            <a:endParaRPr lang="en-US" dirty="0"/>
          </a:p>
          <a:p>
            <a:r>
              <a:rPr lang="en-US" sz="2400" b="1" dirty="0"/>
              <a:t>More responsibilities == More likelihood of change </a:t>
            </a:r>
            <a:endParaRPr lang="en-US" sz="2400" dirty="0"/>
          </a:p>
          <a:p>
            <a:endParaRPr lang="en-US" dirty="0"/>
          </a:p>
          <a:p>
            <a:r>
              <a:rPr lang="en-US" sz="2400" b="1" dirty="0"/>
              <a:t>Having multiple responsibilities within a class couples together these responsibilities </a:t>
            </a:r>
            <a:endParaRPr lang="en-US" sz="2400" dirty="0"/>
          </a:p>
          <a:p>
            <a:endParaRPr lang="en-US" dirty="0"/>
          </a:p>
          <a:p>
            <a:r>
              <a:rPr lang="en-US" sz="2600" b="1" i="1" dirty="0">
                <a:solidFill>
                  <a:srgbClr val="FF0000"/>
                </a:solidFill>
              </a:rPr>
              <a:t>The more classes a change affects, the more likely the change will introduce errors. </a:t>
            </a:r>
            <a:endParaRPr lang="en-US" sz="2600" dirty="0">
              <a:solidFill>
                <a:srgbClr val="FF0000"/>
              </a:solidFill>
            </a:endParaRPr>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5722621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Inverted Architecture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257" y="1447801"/>
            <a:ext cx="8135486" cy="4724400"/>
          </a:xfrm>
        </p:spPr>
      </p:pic>
      <p:pic>
        <p:nvPicPr>
          <p:cNvPr id="5"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8046701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Problem </a:t>
            </a:r>
            <a:endParaRPr lang="en-US" dirty="0"/>
          </a:p>
        </p:txBody>
      </p:sp>
      <p:sp>
        <p:nvSpPr>
          <p:cNvPr id="3" name="Content Placeholder 2"/>
          <p:cNvSpPr>
            <a:spLocks noGrp="1"/>
          </p:cNvSpPr>
          <p:nvPr>
            <p:ph idx="1"/>
          </p:nvPr>
        </p:nvSpPr>
        <p:spPr/>
        <p:txBody>
          <a:bodyPr>
            <a:normAutofit/>
          </a:bodyPr>
          <a:lstStyle/>
          <a:p>
            <a:endParaRPr lang="en-US" dirty="0"/>
          </a:p>
          <a:p>
            <a:r>
              <a:rPr lang="en-US" b="1" dirty="0"/>
              <a:t>Dependencies Flow Toward Infrastructure </a:t>
            </a:r>
            <a:endParaRPr lang="en-US" b="1" dirty="0" smtClean="0"/>
          </a:p>
          <a:p>
            <a:endParaRPr lang="en-US" dirty="0"/>
          </a:p>
          <a:p>
            <a:r>
              <a:rPr lang="en-US" b="1" dirty="0" smtClean="0"/>
              <a:t>Core </a:t>
            </a:r>
            <a:r>
              <a:rPr lang="en-US" b="1" dirty="0"/>
              <a:t>/ Business / Domain Classes Depend on Implementation Details </a:t>
            </a:r>
            <a:endParaRPr lang="en-US" b="1" dirty="0" smtClean="0"/>
          </a:p>
          <a:p>
            <a:pPr marL="0" indent="0">
              <a:buNone/>
            </a:pPr>
            <a:endParaRPr lang="en-US" dirty="0"/>
          </a:p>
          <a:p>
            <a:r>
              <a:rPr lang="en-US" b="1" dirty="0" smtClean="0"/>
              <a:t>Result </a:t>
            </a:r>
          </a:p>
          <a:p>
            <a:pPr lvl="1">
              <a:buFont typeface="Courier New" pitchFamily="49" charset="0"/>
              <a:buChar char="o"/>
            </a:pPr>
            <a:r>
              <a:rPr lang="en-US" dirty="0" smtClean="0"/>
              <a:t>Tight </a:t>
            </a:r>
            <a:r>
              <a:rPr lang="en-US" dirty="0"/>
              <a:t>coupling </a:t>
            </a:r>
          </a:p>
          <a:p>
            <a:pPr lvl="1">
              <a:buFont typeface="Courier New" pitchFamily="49" charset="0"/>
              <a:buChar char="o"/>
            </a:pPr>
            <a:r>
              <a:rPr lang="en-US" dirty="0"/>
              <a:t>No way to change implementation details without recompile (OCP violation) </a:t>
            </a:r>
          </a:p>
          <a:p>
            <a:pPr lvl="1">
              <a:buFont typeface="Courier New" pitchFamily="49" charset="0"/>
              <a:buChar char="o"/>
            </a:pPr>
            <a:r>
              <a:rPr lang="en-US" dirty="0"/>
              <a:t>Difficult to test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965138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Dependency Injection </a:t>
            </a:r>
            <a:endParaRPr lang="en-US" dirty="0"/>
          </a:p>
        </p:txBody>
      </p:sp>
      <p:sp>
        <p:nvSpPr>
          <p:cNvPr id="3" name="Content Placeholder 2"/>
          <p:cNvSpPr>
            <a:spLocks noGrp="1"/>
          </p:cNvSpPr>
          <p:nvPr>
            <p:ph idx="1"/>
          </p:nvPr>
        </p:nvSpPr>
        <p:spPr/>
        <p:txBody>
          <a:bodyPr>
            <a:normAutofit lnSpcReduction="10000"/>
          </a:bodyPr>
          <a:lstStyle/>
          <a:p>
            <a:endParaRPr lang="en-US" dirty="0"/>
          </a:p>
          <a:p>
            <a:r>
              <a:rPr lang="en-US" b="1" dirty="0"/>
              <a:t>Dependency is </a:t>
            </a:r>
            <a:r>
              <a:rPr lang="en-US" b="1" i="1" dirty="0" smtClean="0"/>
              <a:t>transitive</a:t>
            </a:r>
          </a:p>
          <a:p>
            <a:pPr lvl="1">
              <a:buFont typeface="Courier New" pitchFamily="49" charset="0"/>
              <a:buChar char="o"/>
            </a:pPr>
            <a:r>
              <a:rPr lang="en-US" b="1" i="1" dirty="0" smtClean="0"/>
              <a:t> </a:t>
            </a:r>
            <a:r>
              <a:rPr lang="en-US" dirty="0"/>
              <a:t>If UI depends on BLL depends on DAL depends on Database Then *everything* depends on the Database </a:t>
            </a:r>
          </a:p>
          <a:p>
            <a:endParaRPr lang="en-US" dirty="0"/>
          </a:p>
          <a:p>
            <a:r>
              <a:rPr lang="en-US" b="1" dirty="0" smtClean="0"/>
              <a:t>Depend </a:t>
            </a:r>
            <a:r>
              <a:rPr lang="en-US" b="1" dirty="0"/>
              <a:t>on </a:t>
            </a:r>
            <a:r>
              <a:rPr lang="en-US" b="1" i="1" dirty="0"/>
              <a:t>abstractions </a:t>
            </a:r>
            <a:r>
              <a:rPr lang="en-US" b="1" dirty="0"/>
              <a:t>(DIP) </a:t>
            </a:r>
            <a:endParaRPr lang="en-US" b="1" dirty="0" smtClean="0"/>
          </a:p>
          <a:p>
            <a:endParaRPr lang="en-US" dirty="0"/>
          </a:p>
          <a:p>
            <a:r>
              <a:rPr lang="en-US" b="1" dirty="0" smtClean="0"/>
              <a:t>Package </a:t>
            </a:r>
            <a:r>
              <a:rPr lang="en-US" b="1" dirty="0"/>
              <a:t>interfaces (abstractions) with the client (ISP) </a:t>
            </a:r>
            <a:endParaRPr lang="en-US" dirty="0"/>
          </a:p>
          <a:p>
            <a:endParaRPr lang="en-US" dirty="0"/>
          </a:p>
          <a:p>
            <a:r>
              <a:rPr lang="en-US" b="1" dirty="0" smtClean="0"/>
              <a:t>Structure </a:t>
            </a:r>
            <a:r>
              <a:rPr lang="en-US" b="1" dirty="0"/>
              <a:t>Solutions and Projects so Core / BLL is at center, with fewest dependencies </a:t>
            </a:r>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9710069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a:t>
            </a:r>
            <a:endParaRPr lang="en-US" dirty="0"/>
          </a:p>
        </p:txBody>
      </p:sp>
      <p:sp>
        <p:nvSpPr>
          <p:cNvPr id="3" name="Content Placeholder 2"/>
          <p:cNvSpPr>
            <a:spLocks noGrp="1"/>
          </p:cNvSpPr>
          <p:nvPr>
            <p:ph idx="1"/>
          </p:nvPr>
        </p:nvSpPr>
        <p:spPr/>
        <p:txBody>
          <a:bodyPr>
            <a:normAutofit fontScale="77500" lnSpcReduction="20000"/>
          </a:bodyPr>
          <a:lstStyle/>
          <a:p>
            <a:endParaRPr lang="en-US" dirty="0"/>
          </a:p>
          <a:p>
            <a:r>
              <a:rPr lang="en-US" b="1" dirty="0"/>
              <a:t>Don’t Depend on Infrastructure Assemblies from Core </a:t>
            </a:r>
            <a:endParaRPr lang="en-US" b="1" dirty="0" smtClean="0"/>
          </a:p>
          <a:p>
            <a:endParaRPr lang="en-US" dirty="0"/>
          </a:p>
          <a:p>
            <a:r>
              <a:rPr lang="en-US" b="1" dirty="0" smtClean="0"/>
              <a:t>Apply </a:t>
            </a:r>
            <a:r>
              <a:rPr lang="en-US" b="1" dirty="0"/>
              <a:t>DIP to reverse dependencies </a:t>
            </a:r>
            <a:endParaRPr lang="en-US" b="1" dirty="0" smtClean="0"/>
          </a:p>
          <a:p>
            <a:endParaRPr lang="en-US" dirty="0"/>
          </a:p>
          <a:p>
            <a:r>
              <a:rPr lang="en-US" b="1" dirty="0" smtClean="0"/>
              <a:t>Related </a:t>
            </a:r>
            <a:r>
              <a:rPr lang="en-US" b="1" dirty="0"/>
              <a:t>Fundamentals</a:t>
            </a:r>
            <a:r>
              <a:rPr lang="en-US" b="1" dirty="0" smtClean="0"/>
              <a:t>:</a:t>
            </a:r>
          </a:p>
          <a:p>
            <a:pPr lvl="1">
              <a:buFont typeface="Courier New" pitchFamily="49" charset="0"/>
              <a:buChar char="o"/>
            </a:pPr>
            <a:r>
              <a:rPr lang="en-US" b="1" dirty="0" smtClean="0"/>
              <a:t> </a:t>
            </a:r>
            <a:r>
              <a:rPr lang="en-US" dirty="0"/>
              <a:t>Open Closed Principle </a:t>
            </a:r>
          </a:p>
          <a:p>
            <a:pPr lvl="1">
              <a:buFont typeface="Courier New" pitchFamily="49" charset="0"/>
              <a:buChar char="o"/>
            </a:pPr>
            <a:r>
              <a:rPr lang="en-US" dirty="0"/>
              <a:t>Interface Segregation Principle </a:t>
            </a:r>
          </a:p>
          <a:p>
            <a:pPr lvl="1">
              <a:buFont typeface="Courier New" pitchFamily="49" charset="0"/>
              <a:buChar char="o"/>
            </a:pPr>
            <a:r>
              <a:rPr lang="en-US" dirty="0"/>
              <a:t>Strategy Pattern </a:t>
            </a:r>
          </a:p>
          <a:p>
            <a:endParaRPr lang="en-US" dirty="0"/>
          </a:p>
          <a:p>
            <a:r>
              <a:rPr lang="en-US" b="1" dirty="0" smtClean="0"/>
              <a:t>Recommended </a:t>
            </a:r>
            <a:r>
              <a:rPr lang="en-US" b="1" dirty="0"/>
              <a:t>Reading</a:t>
            </a:r>
            <a:r>
              <a:rPr lang="en-US" b="1" dirty="0" smtClean="0"/>
              <a:t>:</a:t>
            </a:r>
          </a:p>
          <a:p>
            <a:pPr lvl="1">
              <a:buFont typeface="Courier New" pitchFamily="49" charset="0"/>
              <a:buChar char="o"/>
            </a:pPr>
            <a:r>
              <a:rPr lang="en-US" b="1" dirty="0" smtClean="0"/>
              <a:t> </a:t>
            </a:r>
            <a:r>
              <a:rPr lang="en-US" dirty="0"/>
              <a:t>Agile Principles, Patterns, and Practices by Robert C. Martin and Micah Martin [http://amzn.to/agilepppcsharp] </a:t>
            </a:r>
          </a:p>
          <a:p>
            <a:pPr lvl="1">
              <a:buFont typeface="Courier New" pitchFamily="49" charset="0"/>
              <a:buChar char="o"/>
            </a:pPr>
            <a:r>
              <a:rPr lang="en-US" dirty="0"/>
              <a:t>http://www.martinfowler.com/articles/injection.html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9657753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p:spPr>
      </p:pic>
      <p:pic>
        <p:nvPicPr>
          <p:cNvPr id="5"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42023087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Don’t Repeat Yourself </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2600" b="1" i="1" dirty="0"/>
              <a:t>“Every piece of knowledge must have a single, unambiguous representation in the system.” </a:t>
            </a:r>
            <a:endParaRPr lang="en-US" sz="2600" b="1" i="1" dirty="0" smtClean="0"/>
          </a:p>
          <a:p>
            <a:pPr marL="0" indent="0">
              <a:buNone/>
            </a:pPr>
            <a:r>
              <a:rPr lang="en-US" sz="2600" b="1" i="1" dirty="0"/>
              <a:t> </a:t>
            </a:r>
            <a:r>
              <a:rPr lang="en-US" sz="2600" b="1" i="1" dirty="0" smtClean="0"/>
              <a:t>                                                       </a:t>
            </a:r>
            <a:r>
              <a:rPr lang="en-US" sz="2200" b="1" u="sng" dirty="0"/>
              <a:t>The Pragmatic Programmer </a:t>
            </a:r>
            <a:endParaRPr lang="en-US" sz="2200" b="1" u="sng" dirty="0" smtClean="0"/>
          </a:p>
          <a:p>
            <a:pPr marL="0" indent="0">
              <a:buNone/>
            </a:pPr>
            <a:endParaRPr lang="en-US" sz="2600" b="1" u="sng" dirty="0"/>
          </a:p>
          <a:p>
            <a:pPr marL="0" indent="0">
              <a:buNone/>
            </a:pPr>
            <a:r>
              <a:rPr lang="en-US" sz="2600" b="1" i="1" dirty="0"/>
              <a:t>“Repetition in logic calls for abstraction. Repetition in process calls for </a:t>
            </a:r>
            <a:r>
              <a:rPr lang="en-US" sz="2600" b="1" i="1" dirty="0" smtClean="0"/>
              <a:t>automation</a:t>
            </a:r>
            <a:r>
              <a:rPr lang="en-US" sz="2600" b="1" i="1" dirty="0"/>
              <a:t>.” </a:t>
            </a:r>
            <a:endParaRPr lang="en-US" sz="2600" b="1" i="1" dirty="0" smtClean="0"/>
          </a:p>
          <a:p>
            <a:pPr marL="0" indent="0">
              <a:buNone/>
            </a:pPr>
            <a:r>
              <a:rPr lang="en-US" sz="2200" dirty="0" smtClean="0"/>
              <a:t>                                                          </a:t>
            </a:r>
            <a:r>
              <a:rPr lang="en-US" sz="2200" b="1" u="sng" dirty="0"/>
              <a:t>97 Things Every Programmer Should Know </a:t>
            </a:r>
            <a:endParaRPr lang="en-US" sz="2200" b="1" u="sng" dirty="0" smtClean="0"/>
          </a:p>
          <a:p>
            <a:pPr marL="0" indent="0">
              <a:buNone/>
            </a:pPr>
            <a:endParaRPr lang="en-US" sz="2600" b="1" i="1" u="sng" dirty="0"/>
          </a:p>
          <a:p>
            <a:pPr marL="0" indent="0">
              <a:buNone/>
            </a:pPr>
            <a:r>
              <a:rPr lang="en-US" sz="2600" b="1" dirty="0"/>
              <a:t>Variations include: </a:t>
            </a:r>
            <a:endParaRPr lang="en-US" sz="2600" dirty="0"/>
          </a:p>
          <a:p>
            <a:r>
              <a:rPr lang="en-US" sz="2600" b="1" dirty="0" smtClean="0"/>
              <a:t>Once </a:t>
            </a:r>
            <a:r>
              <a:rPr lang="en-US" sz="2600" b="1" dirty="0"/>
              <a:t>and Only Once </a:t>
            </a:r>
            <a:endParaRPr lang="en-US" sz="2600" dirty="0"/>
          </a:p>
          <a:p>
            <a:r>
              <a:rPr lang="en-US" sz="2600" b="1" dirty="0" smtClean="0"/>
              <a:t>Duplication </a:t>
            </a:r>
            <a:r>
              <a:rPr lang="en-US" sz="2600" b="1" dirty="0"/>
              <a:t>Is Evil (DIE) </a:t>
            </a:r>
            <a:endParaRPr lang="en-US" sz="2600" dirty="0"/>
          </a:p>
          <a:p>
            <a:pPr marL="0" indent="0">
              <a:buNone/>
            </a:pPr>
            <a:endParaRPr lang="en-US" sz="2400" b="1" i="1" u="sng"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0756562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 </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a:p>
          <a:p>
            <a:r>
              <a:rPr lang="en-US" sz="3000" b="1" dirty="0"/>
              <a:t>Magic Strings/Values </a:t>
            </a:r>
            <a:endParaRPr lang="en-US" sz="3000" dirty="0"/>
          </a:p>
          <a:p>
            <a:r>
              <a:rPr lang="en-US" sz="3000" b="1" dirty="0" smtClean="0"/>
              <a:t>Duplicate </a:t>
            </a:r>
            <a:r>
              <a:rPr lang="en-US" sz="3000" b="1" dirty="0"/>
              <a:t>logic in multiple locations </a:t>
            </a:r>
            <a:endParaRPr lang="en-US" sz="3000" dirty="0"/>
          </a:p>
          <a:p>
            <a:r>
              <a:rPr lang="en-US" sz="3000" b="1" dirty="0" smtClean="0"/>
              <a:t>Repeated </a:t>
            </a:r>
            <a:r>
              <a:rPr lang="en-US" sz="3000" b="1" dirty="0"/>
              <a:t>if-then logic </a:t>
            </a:r>
            <a:endParaRPr lang="en-US" sz="3000" dirty="0"/>
          </a:p>
          <a:p>
            <a:r>
              <a:rPr lang="en-US" sz="3000" b="1" dirty="0" smtClean="0"/>
              <a:t>Conditionals </a:t>
            </a:r>
            <a:r>
              <a:rPr lang="en-US" sz="3000" b="1" dirty="0"/>
              <a:t>instead of polymorphism </a:t>
            </a:r>
            <a:endParaRPr lang="en-US" sz="3000" dirty="0"/>
          </a:p>
          <a:p>
            <a:r>
              <a:rPr lang="en-US" sz="3000" b="1" dirty="0" smtClean="0"/>
              <a:t>Repeated </a:t>
            </a:r>
            <a:r>
              <a:rPr lang="en-US" sz="3000" b="1" dirty="0"/>
              <a:t>Execution Patterns </a:t>
            </a:r>
            <a:endParaRPr lang="en-US" sz="3000" dirty="0"/>
          </a:p>
          <a:p>
            <a:r>
              <a:rPr lang="en-US" sz="3000" b="1" dirty="0" smtClean="0"/>
              <a:t>Lots </a:t>
            </a:r>
            <a:r>
              <a:rPr lang="en-US" sz="3000" b="1" dirty="0"/>
              <a:t>of duplicate, probably copy-pasted, code </a:t>
            </a:r>
            <a:endParaRPr lang="en-US" sz="3000" dirty="0"/>
          </a:p>
          <a:p>
            <a:r>
              <a:rPr lang="en-US" sz="3000" b="1" dirty="0" smtClean="0"/>
              <a:t>Only </a:t>
            </a:r>
            <a:r>
              <a:rPr lang="en-US" sz="3000" b="1" dirty="0"/>
              <a:t>manual tests </a:t>
            </a:r>
            <a:endParaRPr lang="en-US" sz="3000" dirty="0"/>
          </a:p>
          <a:p>
            <a:r>
              <a:rPr lang="en-US" sz="3000" b="1" dirty="0" smtClean="0"/>
              <a:t>Static </a:t>
            </a:r>
            <a:r>
              <a:rPr lang="en-US" sz="3000" b="1" dirty="0"/>
              <a:t>methods everywhere </a:t>
            </a:r>
            <a:endParaRPr lang="en-US" sz="3000"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068148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a:t>Magic Strings / Values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750695"/>
            <a:ext cx="7772400" cy="3432810"/>
          </a:xfrm>
        </p:spPr>
      </p:pic>
      <p:pic>
        <p:nvPicPr>
          <p:cNvPr id="5"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9201058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Duplicate Logic in Multiple Locations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9532" y="1600200"/>
            <a:ext cx="6464935" cy="3733800"/>
          </a:xfrm>
        </p:spPr>
      </p:pic>
      <p:pic>
        <p:nvPicPr>
          <p:cNvPr id="5"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2550026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Repeated if-then Logic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3231" y="1600200"/>
            <a:ext cx="4157537" cy="3733800"/>
          </a:xfrm>
        </p:spPr>
      </p:pic>
      <p:pic>
        <p:nvPicPr>
          <p:cNvPr id="5"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1886335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endParaRPr lang="en-US" b="1" dirty="0"/>
          </a:p>
          <a:p>
            <a:pPr marL="0" indent="0">
              <a:buNone/>
            </a:pPr>
            <a:endParaRPr lang="en-US" b="1" dirty="0" smtClean="0"/>
          </a:p>
          <a:p>
            <a:pPr marL="0" indent="0">
              <a:buNone/>
            </a:pPr>
            <a:endParaRPr lang="en-US" b="1" dirty="0"/>
          </a:p>
          <a:p>
            <a:pPr marL="0" indent="0">
              <a:buNone/>
            </a:pPr>
            <a:r>
              <a:rPr lang="en-US" sz="6000" b="1" dirty="0" smtClean="0"/>
              <a:t>                                 Demo</a:t>
            </a:r>
          </a:p>
          <a:p>
            <a:pPr marL="0" indent="0">
              <a:buNone/>
            </a:pPr>
            <a:endParaRPr lang="en-US" sz="2000" b="1" dirty="0" smtClean="0"/>
          </a:p>
          <a:p>
            <a:pPr marL="0" indent="0">
              <a:buNone/>
            </a:pPr>
            <a:r>
              <a:rPr lang="en-US" sz="2800" dirty="0" smtClean="0"/>
              <a:t>               The </a:t>
            </a:r>
            <a:r>
              <a:rPr lang="en-US" sz="2800" dirty="0"/>
              <a:t>Problem With Too Many Responsibilities </a:t>
            </a:r>
          </a:p>
        </p:txBody>
      </p:sp>
      <p:pic>
        <p:nvPicPr>
          <p:cNvPr id="4"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6639093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b="1" dirty="0"/>
              <a:t>Conditional Instead of Polymorphism </a:t>
            </a:r>
            <a:endParaRPr lang="en-US" dirty="0"/>
          </a:p>
        </p:txBody>
      </p:sp>
      <p:sp>
        <p:nvSpPr>
          <p:cNvPr id="3" name="Content Placeholder 2"/>
          <p:cNvSpPr>
            <a:spLocks noGrp="1"/>
          </p:cNvSpPr>
          <p:nvPr>
            <p:ph idx="1"/>
          </p:nvPr>
        </p:nvSpPr>
        <p:spPr/>
        <p:txBody>
          <a:bodyPr/>
          <a:lstStyle/>
          <a:p>
            <a:r>
              <a:rPr lang="en-US" sz="2400" b="1" dirty="0" smtClean="0"/>
              <a:t>Example of Flags Over Objects anti-pattern </a:t>
            </a:r>
            <a:endParaRPr lang="en-US" sz="2400" dirty="0" smtClean="0"/>
          </a:p>
          <a:p>
            <a:r>
              <a:rPr lang="en-US" sz="2400" b="1" dirty="0" smtClean="0"/>
              <a:t>Violates the Tell, Don’t Ask principle (aka DIP) </a:t>
            </a:r>
            <a:endParaRPr lang="en-US" sz="2400"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743200"/>
            <a:ext cx="6477000" cy="3026154"/>
          </a:xfrm>
          <a:prstGeom prst="rect">
            <a:avLst/>
          </a:prstGeom>
        </p:spPr>
      </p:pic>
      <p:pic>
        <p:nvPicPr>
          <p:cNvPr id="6"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264754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a:t>
            </a:r>
            <a:endParaRPr lang="en-US" dirty="0"/>
          </a:p>
        </p:txBody>
      </p:sp>
      <p:sp>
        <p:nvSpPr>
          <p:cNvPr id="3" name="Content Placeholder 2"/>
          <p:cNvSpPr>
            <a:spLocks noGrp="1"/>
          </p:cNvSpPr>
          <p:nvPr>
            <p:ph idx="1"/>
          </p:nvPr>
        </p:nvSpPr>
        <p:spPr/>
        <p:txBody>
          <a:bodyPr>
            <a:normAutofit/>
          </a:bodyPr>
          <a:lstStyle/>
          <a:p>
            <a:endParaRPr lang="en-US" dirty="0"/>
          </a:p>
          <a:p>
            <a:r>
              <a:rPr lang="en-US" b="1" dirty="0"/>
              <a:t>Repetition breeds errors and waste </a:t>
            </a:r>
            <a:endParaRPr lang="en-US" b="1" dirty="0" smtClean="0"/>
          </a:p>
          <a:p>
            <a:endParaRPr lang="en-US" dirty="0"/>
          </a:p>
          <a:p>
            <a:r>
              <a:rPr lang="en-US" b="1" dirty="0" smtClean="0"/>
              <a:t>Refactor </a:t>
            </a:r>
            <a:r>
              <a:rPr lang="en-US" b="1" dirty="0"/>
              <a:t>code to remove repetition </a:t>
            </a:r>
            <a:endParaRPr lang="en-US" b="1" dirty="0" smtClean="0"/>
          </a:p>
          <a:p>
            <a:endParaRPr lang="en-US" dirty="0"/>
          </a:p>
          <a:p>
            <a:r>
              <a:rPr lang="en-US" b="1" dirty="0" smtClean="0"/>
              <a:t>Recommended </a:t>
            </a:r>
            <a:r>
              <a:rPr lang="en-US" b="1" dirty="0"/>
              <a:t>Reading: </a:t>
            </a:r>
            <a:endParaRPr lang="en-US" b="1" dirty="0" smtClean="0"/>
          </a:p>
          <a:p>
            <a:pPr lvl="1">
              <a:buFont typeface="Courier New" pitchFamily="49" charset="0"/>
              <a:buChar char="o"/>
            </a:pPr>
            <a:r>
              <a:rPr lang="en-US" dirty="0" smtClean="0"/>
              <a:t>The </a:t>
            </a:r>
            <a:r>
              <a:rPr lang="en-US" dirty="0"/>
              <a:t>Pragmatic Programmer: From Journeyman to Master http://amzn.to/b2gJdK </a:t>
            </a:r>
          </a:p>
          <a:p>
            <a:pPr lvl="1">
              <a:buFont typeface="Courier New" pitchFamily="49" charset="0"/>
              <a:buChar char="o"/>
            </a:pPr>
            <a:r>
              <a:rPr lang="en-US" dirty="0"/>
              <a:t>97 Things Every Programmer Should Know http://amzn.to/cAse1Y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1714738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Static Methods </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r>
              <a:rPr lang="en-US" sz="2600" b="1" dirty="0"/>
              <a:t>Tightly coupled </a:t>
            </a:r>
            <a:endParaRPr lang="en-US" sz="2600" b="1" dirty="0" smtClean="0"/>
          </a:p>
          <a:p>
            <a:pPr marL="0" indent="0">
              <a:buNone/>
            </a:pPr>
            <a:endParaRPr lang="en-US" sz="2600" dirty="0"/>
          </a:p>
          <a:p>
            <a:r>
              <a:rPr lang="en-US" sz="2600" b="1" dirty="0" smtClean="0"/>
              <a:t>Difficult </a:t>
            </a:r>
            <a:r>
              <a:rPr lang="en-US" sz="2600" b="1" dirty="0"/>
              <a:t>to test </a:t>
            </a:r>
            <a:endParaRPr lang="en-US" sz="2600" b="1" dirty="0" smtClean="0"/>
          </a:p>
          <a:p>
            <a:endParaRPr lang="en-US" sz="2600" dirty="0"/>
          </a:p>
          <a:p>
            <a:r>
              <a:rPr lang="en-US" sz="2600" b="1" dirty="0" smtClean="0"/>
              <a:t>Difficult </a:t>
            </a:r>
            <a:r>
              <a:rPr lang="en-US" sz="2600" b="1" dirty="0"/>
              <a:t>to change behavior (violates OCP) </a:t>
            </a:r>
            <a:endParaRPr lang="en-US" sz="2600" b="1" dirty="0" smtClean="0"/>
          </a:p>
          <a:p>
            <a:pPr marL="0" indent="0">
              <a:buNone/>
            </a:pPr>
            <a:endParaRPr lang="en-US" sz="2600" dirty="0"/>
          </a:p>
          <a:p>
            <a:r>
              <a:rPr lang="en-US" sz="2600" b="1" dirty="0" smtClean="0"/>
              <a:t>Cannot </a:t>
            </a:r>
            <a:r>
              <a:rPr lang="en-US" sz="2600" b="1" dirty="0"/>
              <a:t>use object oriented design </a:t>
            </a:r>
            <a:r>
              <a:rPr lang="en-US" sz="2600" b="1" dirty="0" smtClean="0"/>
              <a:t>techniques</a:t>
            </a:r>
          </a:p>
          <a:p>
            <a:pPr lvl="1">
              <a:buFont typeface="Courier New" pitchFamily="49" charset="0"/>
              <a:buChar char="o"/>
            </a:pPr>
            <a:r>
              <a:rPr lang="en-US" sz="2400" dirty="0" smtClean="0"/>
              <a:t>Inheritance </a:t>
            </a:r>
            <a:endParaRPr lang="en-US" sz="2400" dirty="0"/>
          </a:p>
          <a:p>
            <a:pPr lvl="1">
              <a:buFont typeface="Courier New" pitchFamily="49" charset="0"/>
              <a:buChar char="o"/>
            </a:pPr>
            <a:r>
              <a:rPr lang="en-US" sz="2400" dirty="0"/>
              <a:t>Polymorphism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130917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a:p>
          <a:p>
            <a:r>
              <a:rPr lang="en-US" b="1" dirty="0"/>
              <a:t>Repetition breeds errors and waste </a:t>
            </a:r>
            <a:endParaRPr lang="en-US" b="1" dirty="0" smtClean="0"/>
          </a:p>
          <a:p>
            <a:endParaRPr lang="en-US" dirty="0"/>
          </a:p>
          <a:p>
            <a:r>
              <a:rPr lang="en-US" b="1" dirty="0" smtClean="0"/>
              <a:t>Abstract </a:t>
            </a:r>
            <a:r>
              <a:rPr lang="en-US" b="1" dirty="0"/>
              <a:t>repetitive logic in code </a:t>
            </a:r>
            <a:endParaRPr lang="en-US" b="1" dirty="0" smtClean="0"/>
          </a:p>
          <a:p>
            <a:endParaRPr lang="en-US" dirty="0"/>
          </a:p>
          <a:p>
            <a:r>
              <a:rPr lang="en-US" b="1" dirty="0" smtClean="0"/>
              <a:t>Related </a:t>
            </a:r>
            <a:r>
              <a:rPr lang="en-US" b="1" dirty="0"/>
              <a:t>Fundamentals: </a:t>
            </a:r>
            <a:endParaRPr lang="en-US" b="1" dirty="0" smtClean="0"/>
          </a:p>
          <a:p>
            <a:pPr lvl="1">
              <a:buFont typeface="Courier New" pitchFamily="49" charset="0"/>
              <a:buChar char="o"/>
            </a:pPr>
            <a:r>
              <a:rPr lang="en-US" dirty="0" smtClean="0"/>
              <a:t>Template </a:t>
            </a:r>
            <a:r>
              <a:rPr lang="en-US" dirty="0"/>
              <a:t>Method Pattern </a:t>
            </a:r>
          </a:p>
          <a:p>
            <a:pPr lvl="1">
              <a:buFont typeface="Courier New" pitchFamily="49" charset="0"/>
              <a:buChar char="o"/>
            </a:pPr>
            <a:r>
              <a:rPr lang="en-US" dirty="0"/>
              <a:t>Command Pattern </a:t>
            </a:r>
          </a:p>
          <a:p>
            <a:pPr lvl="1">
              <a:buFont typeface="Courier New" pitchFamily="49" charset="0"/>
              <a:buChar char="o"/>
            </a:pPr>
            <a:r>
              <a:rPr lang="en-US" dirty="0"/>
              <a:t>Dependency Inversion Principle </a:t>
            </a:r>
          </a:p>
          <a:p>
            <a:endParaRPr lang="en-US" dirty="0"/>
          </a:p>
          <a:p>
            <a:r>
              <a:rPr lang="en-US" b="1" dirty="0" smtClean="0"/>
              <a:t>Recommended </a:t>
            </a:r>
            <a:r>
              <a:rPr lang="en-US" b="1" dirty="0"/>
              <a:t>Reading: </a:t>
            </a:r>
            <a:endParaRPr lang="en-US" b="1" dirty="0" smtClean="0"/>
          </a:p>
          <a:p>
            <a:pPr lvl="1">
              <a:buFont typeface="Courier New" pitchFamily="49" charset="0"/>
              <a:buChar char="o"/>
            </a:pPr>
            <a:r>
              <a:rPr lang="en-US" dirty="0" smtClean="0"/>
              <a:t>The </a:t>
            </a:r>
            <a:r>
              <a:rPr lang="en-US" dirty="0"/>
              <a:t>Pragmatic Programmer: From Journeyman to Master http://amzn.to/b2gJdK </a:t>
            </a:r>
          </a:p>
          <a:p>
            <a:pPr lvl="1">
              <a:buFont typeface="Courier New" pitchFamily="49" charset="0"/>
              <a:buChar char="o"/>
            </a:pPr>
            <a:r>
              <a:rPr lang="en-US" dirty="0"/>
              <a:t>97 Things Every Programmer Should Know http://amzn.to/cAse1Y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7673334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Repeated Execution Patterns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5695" y="1600200"/>
            <a:ext cx="4812609" cy="3733800"/>
          </a:xfrm>
        </p:spPr>
      </p:pic>
      <p:pic>
        <p:nvPicPr>
          <p:cNvPr id="5"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3584770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a:t>Duplicate, Copy Pasted Code </a:t>
            </a:r>
            <a:endParaRPr lang="en-US" dirty="0"/>
          </a:p>
        </p:txBody>
      </p:sp>
      <p:sp>
        <p:nvSpPr>
          <p:cNvPr id="3" name="Content Placeholder 2"/>
          <p:cNvSpPr>
            <a:spLocks noGrp="1"/>
          </p:cNvSpPr>
          <p:nvPr>
            <p:ph idx="1"/>
          </p:nvPr>
        </p:nvSpPr>
        <p:spPr>
          <a:xfrm>
            <a:off x="457200" y="1219201"/>
            <a:ext cx="8229600" cy="3124200"/>
          </a:xfrm>
        </p:spPr>
        <p:txBody>
          <a:bodyPr>
            <a:normAutofit/>
          </a:bodyPr>
          <a:lstStyle/>
          <a:p>
            <a:endParaRPr lang="en-US" dirty="0"/>
          </a:p>
          <a:p>
            <a:r>
              <a:rPr lang="en-US" sz="2800" b="1" dirty="0"/>
              <a:t>Too Numerous to List </a:t>
            </a:r>
            <a:endParaRPr lang="en-US" sz="2800" dirty="0"/>
          </a:p>
          <a:p>
            <a:r>
              <a:rPr lang="en-US" sz="2800" b="1" dirty="0" smtClean="0"/>
              <a:t>Commercial </a:t>
            </a:r>
            <a:r>
              <a:rPr lang="en-US" sz="2800" b="1" dirty="0"/>
              <a:t>Tool (free version available) </a:t>
            </a:r>
          </a:p>
          <a:p>
            <a:pPr lvl="1">
              <a:buFont typeface="Courier New" pitchFamily="49" charset="0"/>
              <a:buChar char="o"/>
            </a:pPr>
            <a:r>
              <a:rPr lang="en-US" sz="2400" dirty="0" err="1" smtClean="0"/>
              <a:t>Atomiq</a:t>
            </a:r>
            <a:r>
              <a:rPr lang="en-US" sz="2400" dirty="0" smtClean="0"/>
              <a:t> </a:t>
            </a:r>
            <a:r>
              <a:rPr lang="en-US" sz="2400" dirty="0"/>
              <a:t>(http://GetAtomiq.com) </a:t>
            </a:r>
          </a:p>
          <a:p>
            <a:pPr marL="0" indent="0">
              <a:buNone/>
            </a:pP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106" y="3657600"/>
            <a:ext cx="6220694" cy="2781529"/>
          </a:xfrm>
          <a:prstGeom prst="rect">
            <a:avLst/>
          </a:prstGeom>
        </p:spPr>
      </p:pic>
      <p:pic>
        <p:nvPicPr>
          <p:cNvPr id="6" name="bjClassifierImageBott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20285918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Consider Code Generation </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a:p>
          <a:p>
            <a:r>
              <a:rPr lang="en-US" b="1" dirty="0"/>
              <a:t>T4 Templates </a:t>
            </a:r>
            <a:endParaRPr lang="en-US" b="1" dirty="0" smtClean="0"/>
          </a:p>
          <a:p>
            <a:pPr lvl="1">
              <a:buFont typeface="Courier New" pitchFamily="49" charset="0"/>
              <a:buChar char="o"/>
            </a:pPr>
            <a:r>
              <a:rPr lang="en-US" dirty="0" smtClean="0"/>
              <a:t>Custom </a:t>
            </a:r>
            <a:r>
              <a:rPr lang="en-US" dirty="0"/>
              <a:t>code generation templates </a:t>
            </a:r>
          </a:p>
          <a:p>
            <a:pPr lvl="1">
              <a:buFont typeface="Courier New" pitchFamily="49" charset="0"/>
              <a:buChar char="o"/>
            </a:pPr>
            <a:r>
              <a:rPr lang="en-US" dirty="0"/>
              <a:t>Built into Visual Studio 2010 </a:t>
            </a:r>
          </a:p>
          <a:p>
            <a:endParaRPr lang="en-US" dirty="0"/>
          </a:p>
          <a:p>
            <a:r>
              <a:rPr lang="en-US" b="1" dirty="0" smtClean="0"/>
              <a:t>ORM </a:t>
            </a:r>
            <a:r>
              <a:rPr lang="en-US" b="1" dirty="0"/>
              <a:t>Tools (LINQ to SQL, Entity Framework, </a:t>
            </a:r>
            <a:r>
              <a:rPr lang="en-US" b="1" dirty="0" err="1"/>
              <a:t>nHibernate</a:t>
            </a:r>
            <a:r>
              <a:rPr lang="en-US" b="1" dirty="0"/>
              <a:t>, </a:t>
            </a:r>
            <a:r>
              <a:rPr lang="en-US" b="1" dirty="0" err="1" smtClean="0"/>
              <a:t>LLBLGen</a:t>
            </a:r>
            <a:r>
              <a:rPr lang="en-US" b="1" dirty="0" smtClean="0"/>
              <a:t>)</a:t>
            </a:r>
          </a:p>
          <a:p>
            <a:pPr lvl="1">
              <a:buFont typeface="Courier New" pitchFamily="49" charset="0"/>
              <a:buChar char="o"/>
            </a:pPr>
            <a:r>
              <a:rPr lang="en-US" dirty="0" smtClean="0"/>
              <a:t>Reduce </a:t>
            </a:r>
            <a:r>
              <a:rPr lang="en-US" dirty="0"/>
              <a:t>repetitive data access code </a:t>
            </a:r>
          </a:p>
          <a:p>
            <a:pPr lvl="1">
              <a:buFont typeface="Courier New" pitchFamily="49" charset="0"/>
              <a:buChar char="o"/>
            </a:pPr>
            <a:r>
              <a:rPr lang="en-US" dirty="0"/>
              <a:t>Eliminate common data access errors </a:t>
            </a:r>
          </a:p>
          <a:p>
            <a:endParaRPr lang="en-US" dirty="0"/>
          </a:p>
          <a:p>
            <a:r>
              <a:rPr lang="en-US" b="1" dirty="0" smtClean="0"/>
              <a:t>Commercial </a:t>
            </a:r>
            <a:r>
              <a:rPr lang="en-US" b="1" dirty="0"/>
              <a:t>Tools: </a:t>
            </a:r>
            <a:endParaRPr lang="en-US" b="1" dirty="0" smtClean="0"/>
          </a:p>
          <a:p>
            <a:pPr lvl="1">
              <a:buFont typeface="Courier New" pitchFamily="49" charset="0"/>
              <a:buChar char="o"/>
            </a:pPr>
            <a:r>
              <a:rPr lang="en-US" dirty="0" err="1" smtClean="0"/>
              <a:t>CodeSmith</a:t>
            </a:r>
            <a:r>
              <a:rPr lang="en-US" dirty="0" smtClean="0"/>
              <a:t> </a:t>
            </a:r>
            <a:endParaRPr lang="en-US" dirty="0"/>
          </a:p>
          <a:p>
            <a:pPr lvl="1">
              <a:buFont typeface="Courier New" pitchFamily="49" charset="0"/>
              <a:buChar char="o"/>
            </a:pPr>
            <a:r>
              <a:rPr lang="en-US" dirty="0" err="1"/>
              <a:t>CodeBreeze</a:t>
            </a:r>
            <a:r>
              <a:rPr lang="en-US" dirty="0"/>
              <a:t> </a:t>
            </a:r>
          </a:p>
          <a:p>
            <a:pPr lvl="1">
              <a:buFont typeface="Courier New" pitchFamily="49" charset="0"/>
              <a:buChar char="o"/>
            </a:pPr>
            <a:r>
              <a:rPr lang="en-US" dirty="0" err="1"/>
              <a:t>CodeHayStack</a:t>
            </a:r>
            <a:r>
              <a:rPr lang="en-US" dirty="0"/>
              <a:t>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10934776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Repetition in Process </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a:p>
          <a:p>
            <a:r>
              <a:rPr lang="en-US" b="1" dirty="0"/>
              <a:t>Testing </a:t>
            </a:r>
            <a:endParaRPr lang="en-US" b="1" dirty="0" smtClean="0"/>
          </a:p>
          <a:p>
            <a:pPr lvl="1">
              <a:buFont typeface="Courier New" pitchFamily="49" charset="0"/>
              <a:buChar char="o"/>
            </a:pPr>
            <a:r>
              <a:rPr lang="en-US" dirty="0" smtClean="0"/>
              <a:t>Performing </a:t>
            </a:r>
            <a:r>
              <a:rPr lang="en-US" dirty="0"/>
              <a:t>testing by hand is tedious and wasteful </a:t>
            </a:r>
          </a:p>
          <a:p>
            <a:endParaRPr lang="en-US" dirty="0"/>
          </a:p>
          <a:p>
            <a:r>
              <a:rPr lang="en-US" b="1" dirty="0" smtClean="0"/>
              <a:t>Builds </a:t>
            </a:r>
          </a:p>
          <a:p>
            <a:pPr lvl="1">
              <a:buFont typeface="Courier New" pitchFamily="49" charset="0"/>
              <a:buChar char="o"/>
            </a:pPr>
            <a:r>
              <a:rPr lang="en-US" dirty="0" smtClean="0"/>
              <a:t>Performing </a:t>
            </a:r>
            <a:r>
              <a:rPr lang="en-US" dirty="0"/>
              <a:t>builds by hand is tedious and wasteful </a:t>
            </a:r>
          </a:p>
          <a:p>
            <a:endParaRPr lang="en-US" dirty="0"/>
          </a:p>
          <a:p>
            <a:r>
              <a:rPr lang="en-US" b="1" dirty="0" smtClean="0"/>
              <a:t>Deployments </a:t>
            </a:r>
          </a:p>
          <a:p>
            <a:pPr lvl="1">
              <a:buFont typeface="Courier New" pitchFamily="49" charset="0"/>
              <a:buChar char="o"/>
            </a:pPr>
            <a:r>
              <a:rPr lang="en-US" dirty="0" smtClean="0"/>
              <a:t>Performing </a:t>
            </a:r>
            <a:r>
              <a:rPr lang="en-US" dirty="0"/>
              <a:t>deployments by hand is tedious and wasteful </a:t>
            </a:r>
          </a:p>
          <a:p>
            <a:endParaRPr lang="en-US" dirty="0"/>
          </a:p>
          <a:p>
            <a:r>
              <a:rPr lang="en-US" b="1" dirty="0" smtClean="0"/>
              <a:t>Are </a:t>
            </a:r>
            <a:r>
              <a:rPr lang="en-US" b="1" dirty="0"/>
              <a:t>you seeing a trend here? </a:t>
            </a:r>
            <a:endParaRPr lang="en-US" b="1" dirty="0" smtClean="0"/>
          </a:p>
          <a:p>
            <a:endParaRPr lang="en-US" dirty="0"/>
          </a:p>
          <a:p>
            <a:pPr marL="400050" lvl="1" indent="0">
              <a:buNone/>
            </a:pPr>
            <a:r>
              <a:rPr lang="en-US" b="1" dirty="0" err="1"/>
              <a:t>String.Format</a:t>
            </a:r>
            <a:r>
              <a:rPr lang="en-US" b="1" dirty="0"/>
              <a:t>(“Performing {0} by hand is tedious and wasteful”, action); </a:t>
            </a:r>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72297485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a:t>
            </a:r>
            <a:endParaRPr lang="en-US" dirty="0"/>
          </a:p>
        </p:txBody>
      </p:sp>
      <p:sp>
        <p:nvSpPr>
          <p:cNvPr id="3" name="Content Placeholder 2"/>
          <p:cNvSpPr>
            <a:spLocks noGrp="1"/>
          </p:cNvSpPr>
          <p:nvPr>
            <p:ph idx="1"/>
          </p:nvPr>
        </p:nvSpPr>
        <p:spPr/>
        <p:txBody>
          <a:bodyPr>
            <a:normAutofit fontScale="62500" lnSpcReduction="20000"/>
          </a:bodyPr>
          <a:lstStyle/>
          <a:p>
            <a:endParaRPr lang="en-US" dirty="0"/>
          </a:p>
          <a:p>
            <a:r>
              <a:rPr lang="en-US" b="1" dirty="0"/>
              <a:t>Repetition breeds errors and waste </a:t>
            </a:r>
            <a:endParaRPr lang="en-US" b="1" dirty="0" smtClean="0"/>
          </a:p>
          <a:p>
            <a:endParaRPr lang="en-US" dirty="0"/>
          </a:p>
          <a:p>
            <a:r>
              <a:rPr lang="en-US" b="1" dirty="0" smtClean="0"/>
              <a:t>Use </a:t>
            </a:r>
            <a:r>
              <a:rPr lang="en-US" b="1" dirty="0"/>
              <a:t>an ORM tool to eliminate repeated data access code </a:t>
            </a:r>
            <a:endParaRPr lang="en-US" b="1" dirty="0" smtClean="0"/>
          </a:p>
          <a:p>
            <a:endParaRPr lang="en-US" dirty="0"/>
          </a:p>
          <a:p>
            <a:r>
              <a:rPr lang="en-US" b="1" dirty="0" smtClean="0"/>
              <a:t>Use </a:t>
            </a:r>
            <a:r>
              <a:rPr lang="en-US" b="1" dirty="0"/>
              <a:t>Tools to Locate Repeated Code </a:t>
            </a:r>
            <a:endParaRPr lang="en-US" b="1" dirty="0" smtClean="0"/>
          </a:p>
          <a:p>
            <a:endParaRPr lang="en-US" dirty="0"/>
          </a:p>
          <a:p>
            <a:r>
              <a:rPr lang="en-US" b="1" dirty="0" smtClean="0"/>
              <a:t>Automate </a:t>
            </a:r>
            <a:r>
              <a:rPr lang="en-US" b="1" dirty="0"/>
              <a:t>repetitive actions in your processes </a:t>
            </a:r>
            <a:endParaRPr lang="en-US" b="1" dirty="0" smtClean="0"/>
          </a:p>
          <a:p>
            <a:pPr marL="0" indent="0">
              <a:buNone/>
            </a:pPr>
            <a:endParaRPr lang="en-US" dirty="0"/>
          </a:p>
          <a:p>
            <a:r>
              <a:rPr lang="en-US" b="1" dirty="0" smtClean="0"/>
              <a:t>Recommended </a:t>
            </a:r>
            <a:r>
              <a:rPr lang="en-US" b="1" dirty="0"/>
              <a:t>Reading: </a:t>
            </a:r>
            <a:endParaRPr lang="en-US" b="1" dirty="0" smtClean="0"/>
          </a:p>
          <a:p>
            <a:pPr lvl="1">
              <a:buFont typeface="Courier New" pitchFamily="49" charset="0"/>
              <a:buChar char="o"/>
            </a:pPr>
            <a:r>
              <a:rPr lang="en-US" dirty="0" smtClean="0"/>
              <a:t>The </a:t>
            </a:r>
            <a:r>
              <a:rPr lang="en-US" dirty="0"/>
              <a:t>Pragmatic Programmer: From Journeyman to Master http://amzn.to/b2gJdK </a:t>
            </a:r>
          </a:p>
          <a:p>
            <a:pPr lvl="1">
              <a:buFont typeface="Courier New" pitchFamily="49" charset="0"/>
              <a:buChar char="o"/>
            </a:pPr>
            <a:r>
              <a:rPr lang="en-US" dirty="0"/>
              <a:t>97 Things Every Programmer Should Know http://amzn.to/cAse1Y </a:t>
            </a:r>
          </a:p>
          <a:p>
            <a:endParaRPr lang="en-US" dirty="0"/>
          </a:p>
          <a:p>
            <a:r>
              <a:rPr lang="en-US" b="1" dirty="0" smtClean="0"/>
              <a:t>Related </a:t>
            </a:r>
            <a:r>
              <a:rPr lang="en-US" b="1" dirty="0"/>
              <a:t>Tool </a:t>
            </a:r>
            <a:endParaRPr lang="en-US" b="1" dirty="0" smtClean="0"/>
          </a:p>
          <a:p>
            <a:pPr lvl="1">
              <a:buFont typeface="Courier New" pitchFamily="49" charset="0"/>
              <a:buChar char="o"/>
            </a:pPr>
            <a:r>
              <a:rPr lang="en-US" dirty="0" err="1" smtClean="0"/>
              <a:t>Atomiq</a:t>
            </a:r>
            <a:r>
              <a:rPr lang="en-US" dirty="0" smtClean="0"/>
              <a:t> </a:t>
            </a:r>
            <a:r>
              <a:rPr lang="en-US" dirty="0"/>
              <a:t>http://GetAtomiq.com </a:t>
            </a:r>
          </a:p>
          <a:p>
            <a:endParaRPr lang="en-US" dirty="0"/>
          </a:p>
          <a:p>
            <a:endParaRPr lang="en-US" dirty="0"/>
          </a:p>
        </p:txBody>
      </p:sp>
      <p:pic>
        <p:nvPicPr>
          <p:cNvPr id="5"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75082076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7162800" y="0"/>
            <a:ext cx="1981200" cy="365125"/>
          </a:xfrm>
        </p:spPr>
        <p:txBody>
          <a:bodyPr/>
          <a:lstStyle/>
          <a:p>
            <a:pPr marL="0" indent="0" eaLnBrk="1" hangingPunct="1">
              <a:buNone/>
            </a:pPr>
            <a:r>
              <a:rPr lang="en-US" dirty="0" smtClean="0"/>
              <a:t>Example App: Before And After</a:t>
            </a:r>
          </a:p>
        </p:txBody>
      </p:sp>
      <p:sp>
        <p:nvSpPr>
          <p:cNvPr id="3074" name="Title 1"/>
          <p:cNvSpPr>
            <a:spLocks noGrp="1"/>
          </p:cNvSpPr>
          <p:nvPr>
            <p:ph type="title"/>
          </p:nvPr>
        </p:nvSpPr>
        <p:spPr bwMode="auto">
          <a:xfrm>
            <a:off x="0" y="0"/>
            <a:ext cx="7848600" cy="1524000"/>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en-US" dirty="0" smtClean="0"/>
              <a:t>S.O.L.I.D. Conversion Summary</a:t>
            </a:r>
          </a:p>
        </p:txBody>
      </p:sp>
      <p:grpSp>
        <p:nvGrpSpPr>
          <p:cNvPr id="9" name="Group 8"/>
          <p:cNvGrpSpPr/>
          <p:nvPr/>
        </p:nvGrpSpPr>
        <p:grpSpPr>
          <a:xfrm>
            <a:off x="304800" y="2286000"/>
            <a:ext cx="1676400" cy="2590800"/>
            <a:chOff x="3733800" y="2590800"/>
            <a:chExt cx="1676400" cy="2590800"/>
          </a:xfrm>
          <a:scene3d>
            <a:camera prst="perspectiveAbove"/>
            <a:lightRig rig="threePt" dir="t"/>
          </a:scene3d>
        </p:grpSpPr>
        <p:grpSp>
          <p:nvGrpSpPr>
            <p:cNvPr id="10" name="Group 7"/>
            <p:cNvGrpSpPr/>
            <p:nvPr/>
          </p:nvGrpSpPr>
          <p:grpSpPr>
            <a:xfrm>
              <a:off x="3733800" y="2590800"/>
              <a:ext cx="1676400" cy="2590800"/>
              <a:chOff x="1219200" y="2667000"/>
              <a:chExt cx="1676400" cy="2590800"/>
            </a:xfrm>
          </p:grpSpPr>
          <p:sp>
            <p:nvSpPr>
              <p:cNvPr id="12" name="Rectangle 11"/>
              <p:cNvSpPr/>
              <p:nvPr/>
            </p:nvSpPr>
            <p:spPr>
              <a:xfrm>
                <a:off x="1219200" y="2667000"/>
                <a:ext cx="1676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Email Sending App</a:t>
                </a:r>
                <a:endParaRPr lang="en-US" b="1" dirty="0">
                  <a:solidFill>
                    <a:schemeClr val="bg1"/>
                  </a:solidFill>
                </a:endParaRPr>
              </a:p>
            </p:txBody>
          </p:sp>
          <p:sp>
            <p:nvSpPr>
              <p:cNvPr id="13" name="Snip Single Corner Rectangle 12"/>
              <p:cNvSpPr/>
              <p:nvPr/>
            </p:nvSpPr>
            <p:spPr>
              <a:xfrm>
                <a:off x="1219200" y="4267200"/>
                <a:ext cx="1676400" cy="9906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File</a:t>
                </a:r>
                <a:endParaRPr lang="en-US" b="1" dirty="0">
                  <a:solidFill>
                    <a:schemeClr val="bg1"/>
                  </a:solidFill>
                </a:endParaRPr>
              </a:p>
            </p:txBody>
          </p:sp>
        </p:grpSp>
        <p:cxnSp>
          <p:nvCxnSpPr>
            <p:cNvPr id="11" name="Elbow Connector 10"/>
            <p:cNvCxnSpPr>
              <a:stCxn id="13" idx="3"/>
              <a:endCxn id="12" idx="2"/>
            </p:cNvCxnSpPr>
            <p:nvPr/>
          </p:nvCxnSpPr>
          <p:spPr>
            <a:xfrm rot="5400000" flipH="1" flipV="1">
              <a:off x="4267200" y="3886200"/>
              <a:ext cx="609600"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895600" y="2026024"/>
            <a:ext cx="5715000" cy="3841376"/>
            <a:chOff x="2895600" y="2026024"/>
            <a:chExt cx="5715000" cy="3841376"/>
          </a:xfrm>
          <a:scene3d>
            <a:camera prst="perspectiveAbove"/>
            <a:lightRig rig="threePt" dir="t"/>
          </a:scene3d>
        </p:grpSpPr>
        <p:sp>
          <p:nvSpPr>
            <p:cNvPr id="50" name="Rectangle 49"/>
            <p:cNvSpPr/>
            <p:nvPr/>
          </p:nvSpPr>
          <p:spPr>
            <a:xfrm>
              <a:off x="35052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EmailProcessingService</a:t>
              </a:r>
              <a:endParaRPr lang="en-US" sz="1200" b="1" dirty="0">
                <a:solidFill>
                  <a:schemeClr val="bg1"/>
                </a:solidFill>
              </a:endParaRPr>
            </a:p>
          </p:txBody>
        </p:sp>
        <p:sp>
          <p:nvSpPr>
            <p:cNvPr id="33" name="Down Arrow Callout 32"/>
            <p:cNvSpPr/>
            <p:nvPr/>
          </p:nvSpPr>
          <p:spPr>
            <a:xfrm>
              <a:off x="35052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IMessageInfo</a:t>
              </a:r>
              <a:endParaRPr lang="en-US" sz="1200" b="1" dirty="0" smtClean="0">
                <a:solidFill>
                  <a:schemeClr val="bg1"/>
                </a:solidFill>
              </a:endParaRPr>
            </a:p>
            <a:p>
              <a:pPr algn="ctr"/>
              <a:r>
                <a:rPr lang="en-US" sz="1200" b="1" dirty="0" smtClean="0">
                  <a:solidFill>
                    <a:schemeClr val="bg1"/>
                  </a:solidFill>
                </a:rPr>
                <a:t>Retriever</a:t>
              </a:r>
              <a:endParaRPr lang="en-US" sz="1200" b="1" dirty="0">
                <a:solidFill>
                  <a:schemeClr val="bg1"/>
                </a:solidFill>
              </a:endParaRPr>
            </a:p>
          </p:txBody>
        </p:sp>
        <p:sp>
          <p:nvSpPr>
            <p:cNvPr id="49" name="Down Arrow Callout 48"/>
            <p:cNvSpPr/>
            <p:nvPr/>
          </p:nvSpPr>
          <p:spPr>
            <a:xfrm>
              <a:off x="55581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IEmailSender</a:t>
              </a:r>
              <a:endParaRPr lang="en-US" sz="1200" b="1" dirty="0">
                <a:solidFill>
                  <a:schemeClr val="bg1"/>
                </a:solidFill>
              </a:endParaRPr>
            </a:p>
          </p:txBody>
        </p:sp>
        <p:sp>
          <p:nvSpPr>
            <p:cNvPr id="15" name="Rectangle 14"/>
            <p:cNvSpPr/>
            <p:nvPr/>
          </p:nvSpPr>
          <p:spPr>
            <a:xfrm>
              <a:off x="73779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IMessage</a:t>
              </a:r>
              <a:endParaRPr lang="en-US" sz="1200" b="1" dirty="0" smtClean="0">
                <a:solidFill>
                  <a:schemeClr val="bg1"/>
                </a:solidFill>
              </a:endParaRPr>
            </a:p>
            <a:p>
              <a:pPr algn="ctr"/>
              <a:r>
                <a:rPr lang="en-US" sz="1200" b="1" dirty="0" smtClean="0">
                  <a:solidFill>
                    <a:schemeClr val="bg1"/>
                  </a:solidFill>
                </a:rPr>
                <a:t>Info</a:t>
              </a:r>
            </a:p>
            <a:p>
              <a:pPr algn="ctr"/>
              <a:r>
                <a:rPr lang="en-US" sz="1200" b="1" dirty="0" smtClean="0">
                  <a:solidFill>
                    <a:schemeClr val="bg1"/>
                  </a:solidFill>
                </a:rPr>
                <a:t>Retriever</a:t>
              </a:r>
              <a:endParaRPr lang="en-US" sz="1200" b="1" dirty="0">
                <a:solidFill>
                  <a:schemeClr val="bg1"/>
                </a:solidFill>
              </a:endParaRPr>
            </a:p>
          </p:txBody>
        </p:sp>
        <p:sp>
          <p:nvSpPr>
            <p:cNvPr id="16" name="Snip Single Corner Rectangle 15"/>
            <p:cNvSpPr/>
            <p:nvPr/>
          </p:nvSpPr>
          <p:spPr>
            <a:xfrm>
              <a:off x="28956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Flat File</a:t>
              </a:r>
              <a:endParaRPr lang="en-US" sz="1200" b="1" dirty="0">
                <a:solidFill>
                  <a:schemeClr val="bg1"/>
                </a:solidFill>
              </a:endParaRPr>
            </a:p>
          </p:txBody>
        </p:sp>
        <p:sp>
          <p:nvSpPr>
            <p:cNvPr id="17" name="Snip Single Corner Rectangle 16"/>
            <p:cNvSpPr/>
            <p:nvPr/>
          </p:nvSpPr>
          <p:spPr>
            <a:xfrm>
              <a:off x="28956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XML File</a:t>
              </a:r>
              <a:endParaRPr lang="en-US" sz="1200" b="1" dirty="0">
                <a:solidFill>
                  <a:schemeClr val="bg1"/>
                </a:solidFill>
              </a:endParaRPr>
            </a:p>
          </p:txBody>
        </p:sp>
        <p:cxnSp>
          <p:nvCxnSpPr>
            <p:cNvPr id="18" name="Elbow Connector 17"/>
            <p:cNvCxnSpPr>
              <a:stCxn id="16" idx="0"/>
              <a:endCxn id="20" idx="1"/>
            </p:cNvCxnSpPr>
            <p:nvPr/>
          </p:nvCxnSpPr>
          <p:spPr>
            <a:xfrm>
              <a:off x="4128247" y="3654238"/>
              <a:ext cx="392206" cy="896471"/>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19" name="Elbow Connector 18"/>
            <p:cNvCxnSpPr>
              <a:stCxn id="17" idx="0"/>
              <a:endCxn id="20" idx="1"/>
            </p:cNvCxnSpPr>
            <p:nvPr/>
          </p:nvCxnSpPr>
          <p:spPr>
            <a:xfrm>
              <a:off x="4128247" y="4550709"/>
              <a:ext cx="392206"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0" name="Rectangle 19"/>
            <p:cNvSpPr/>
            <p:nvPr/>
          </p:nvSpPr>
          <p:spPr>
            <a:xfrm>
              <a:off x="45204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IFileFormat</a:t>
              </a:r>
              <a:r>
                <a:rPr lang="en-US" sz="1200" b="1" dirty="0" smtClean="0">
                  <a:solidFill>
                    <a:schemeClr val="bg1"/>
                  </a:solidFill>
                </a:rPr>
                <a:t> Reader</a:t>
              </a:r>
              <a:endParaRPr lang="en-US" sz="1200" b="1" dirty="0">
                <a:solidFill>
                  <a:schemeClr val="bg1"/>
                </a:solidFill>
              </a:endParaRPr>
            </a:p>
          </p:txBody>
        </p:sp>
        <p:cxnSp>
          <p:nvCxnSpPr>
            <p:cNvPr id="21" name="Elbow Connector 20"/>
            <p:cNvCxnSpPr>
              <a:stCxn id="22" idx="3"/>
              <a:endCxn id="15" idx="1"/>
            </p:cNvCxnSpPr>
            <p:nvPr/>
          </p:nvCxnSpPr>
          <p:spPr>
            <a:xfrm flipV="1">
              <a:off x="7209865" y="4102474"/>
              <a:ext cx="168088" cy="448235"/>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2" name="Rectangle 21"/>
            <p:cNvSpPr/>
            <p:nvPr/>
          </p:nvSpPr>
          <p:spPr>
            <a:xfrm>
              <a:off x="59772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FileReader</a:t>
              </a:r>
              <a:endParaRPr lang="en-US" sz="1200" b="1" dirty="0" smtClean="0">
                <a:solidFill>
                  <a:schemeClr val="bg1"/>
                </a:solidFill>
              </a:endParaRPr>
            </a:p>
            <a:p>
              <a:pPr algn="ctr"/>
              <a:r>
                <a:rPr lang="en-US" sz="1200" b="1" dirty="0" smtClean="0">
                  <a:solidFill>
                    <a:schemeClr val="bg1"/>
                  </a:solidFill>
                </a:rPr>
                <a:t>Service</a:t>
              </a:r>
              <a:endParaRPr lang="en-US" sz="1200" b="1" dirty="0">
                <a:solidFill>
                  <a:schemeClr val="bg1"/>
                </a:solidFill>
              </a:endParaRPr>
            </a:p>
          </p:txBody>
        </p:sp>
        <p:cxnSp>
          <p:nvCxnSpPr>
            <p:cNvPr id="23" name="Elbow Connector 22"/>
            <p:cNvCxnSpPr>
              <a:stCxn id="20" idx="3"/>
              <a:endCxn id="22" idx="1"/>
            </p:cNvCxnSpPr>
            <p:nvPr/>
          </p:nvCxnSpPr>
          <p:spPr>
            <a:xfrm>
              <a:off x="5753100" y="4550709"/>
              <a:ext cx="224118"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4" name="Can 23"/>
            <p:cNvSpPr/>
            <p:nvPr/>
          </p:nvSpPr>
          <p:spPr>
            <a:xfrm>
              <a:off x="46325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Database</a:t>
              </a:r>
              <a:endParaRPr lang="en-US" sz="1200" b="1" dirty="0">
                <a:solidFill>
                  <a:schemeClr val="bg1"/>
                </a:solidFill>
              </a:endParaRPr>
            </a:p>
          </p:txBody>
        </p:sp>
        <p:cxnSp>
          <p:nvCxnSpPr>
            <p:cNvPr id="25" name="Elbow Connector 24"/>
            <p:cNvCxnSpPr>
              <a:stCxn id="24" idx="4"/>
              <a:endCxn id="26" idx="1"/>
            </p:cNvCxnSpPr>
            <p:nvPr/>
          </p:nvCxnSpPr>
          <p:spPr>
            <a:xfrm>
              <a:off x="5528982" y="3598209"/>
              <a:ext cx="448235" cy="1168"/>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59772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Database</a:t>
              </a:r>
            </a:p>
            <a:p>
              <a:pPr algn="ctr"/>
              <a:r>
                <a:rPr lang="en-US" sz="1200" b="1" dirty="0" smtClean="0">
                  <a:solidFill>
                    <a:schemeClr val="bg1"/>
                  </a:solidFill>
                </a:rPr>
                <a:t>Reader</a:t>
              </a:r>
            </a:p>
            <a:p>
              <a:pPr algn="ctr"/>
              <a:r>
                <a:rPr lang="en-US" sz="1200" b="1" dirty="0" smtClean="0">
                  <a:solidFill>
                    <a:schemeClr val="bg1"/>
                  </a:solidFill>
                </a:rPr>
                <a:t>Service</a:t>
              </a:r>
              <a:endParaRPr lang="en-US" sz="1200" b="1" dirty="0">
                <a:solidFill>
                  <a:schemeClr val="bg1"/>
                </a:solidFill>
              </a:endParaRPr>
            </a:p>
          </p:txBody>
        </p:sp>
        <p:cxnSp>
          <p:nvCxnSpPr>
            <p:cNvPr id="27" name="Elbow Connector 26"/>
            <p:cNvCxnSpPr>
              <a:stCxn id="26" idx="3"/>
              <a:endCxn id="15" idx="1"/>
            </p:cNvCxnSpPr>
            <p:nvPr/>
          </p:nvCxnSpPr>
          <p:spPr>
            <a:xfrm>
              <a:off x="7209865" y="3598209"/>
              <a:ext cx="168088" cy="504265"/>
            </a:xfrm>
            <a:prstGeom prst="bent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8" name="Rectangle 27"/>
            <p:cNvSpPr/>
            <p:nvPr/>
          </p:nvSpPr>
          <p:spPr>
            <a:xfrm>
              <a:off x="73779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IEmail</a:t>
              </a:r>
              <a:endParaRPr lang="en-US" sz="1200" b="1" dirty="0" smtClean="0">
                <a:solidFill>
                  <a:schemeClr val="bg1"/>
                </a:solidFill>
              </a:endParaRPr>
            </a:p>
            <a:p>
              <a:pPr algn="ctr"/>
              <a:r>
                <a:rPr lang="en-US" sz="1200" b="1" dirty="0" smtClean="0">
                  <a:solidFill>
                    <a:schemeClr val="bg1"/>
                  </a:solidFill>
                </a:rPr>
                <a:t>Service</a:t>
              </a:r>
              <a:endParaRPr lang="en-US" sz="1200" b="1" dirty="0">
                <a:solidFill>
                  <a:schemeClr val="bg1"/>
                </a:solidFill>
              </a:endParaRPr>
            </a:p>
          </p:txBody>
        </p:sp>
        <p:sp>
          <p:nvSpPr>
            <p:cNvPr id="29" name="Rectangle 28"/>
            <p:cNvSpPr/>
            <p:nvPr/>
          </p:nvSpPr>
          <p:spPr>
            <a:xfrm>
              <a:off x="59772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chemeClr val="bg1"/>
                  </a:solidFill>
                </a:rPr>
                <a:t>EmailService</a:t>
              </a:r>
              <a:endParaRPr lang="en-US" sz="1200" b="1" dirty="0">
                <a:solidFill>
                  <a:schemeClr val="bg1"/>
                </a:solidFill>
              </a:endParaRPr>
            </a:p>
          </p:txBody>
        </p:sp>
        <p:cxnSp>
          <p:nvCxnSpPr>
            <p:cNvPr id="31" name="Elbow Connector 30"/>
            <p:cNvCxnSpPr>
              <a:stCxn id="29" idx="3"/>
              <a:endCxn id="28" idx="1"/>
            </p:cNvCxnSpPr>
            <p:nvPr/>
          </p:nvCxnSpPr>
          <p:spPr>
            <a:xfrm>
              <a:off x="7209865" y="5503209"/>
              <a:ext cx="168088" cy="116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609600" y="1829594"/>
            <a:ext cx="4227501" cy="4114800"/>
            <a:chOff x="609600" y="1829594"/>
            <a:chExt cx="4227501" cy="4114800"/>
          </a:xfrm>
        </p:grpSpPr>
        <p:grpSp>
          <p:nvGrpSpPr>
            <p:cNvPr id="40" name="Group 39"/>
            <p:cNvGrpSpPr/>
            <p:nvPr/>
          </p:nvGrpSpPr>
          <p:grpSpPr>
            <a:xfrm>
              <a:off x="609600" y="5334000"/>
              <a:ext cx="4227501" cy="461665"/>
              <a:chOff x="609600" y="5334000"/>
              <a:chExt cx="4227501" cy="461665"/>
            </a:xfrm>
          </p:grpSpPr>
          <p:sp>
            <p:nvSpPr>
              <p:cNvPr id="38" name="TextBox 37"/>
              <p:cNvSpPr txBox="1"/>
              <p:nvPr/>
            </p:nvSpPr>
            <p:spPr>
              <a:xfrm>
                <a:off x="609600" y="5334000"/>
                <a:ext cx="1143711" cy="46166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400" b="1" dirty="0" smtClean="0">
                    <a:solidFill>
                      <a:schemeClr val="bg1"/>
                    </a:solidFill>
                    <a:latin typeface="+mn-lt"/>
                  </a:rPr>
                  <a:t>Before</a:t>
                </a:r>
              </a:p>
            </p:txBody>
          </p:sp>
          <p:sp>
            <p:nvSpPr>
              <p:cNvPr id="39" name="TextBox 38"/>
              <p:cNvSpPr txBox="1"/>
              <p:nvPr/>
            </p:nvSpPr>
            <p:spPr>
              <a:xfrm>
                <a:off x="3886200" y="5334000"/>
                <a:ext cx="950901" cy="461665"/>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400" b="1" dirty="0" smtClean="0">
                    <a:solidFill>
                      <a:schemeClr val="bg1"/>
                    </a:solidFill>
                    <a:latin typeface="+mn-lt"/>
                  </a:rPr>
                  <a:t>After</a:t>
                </a:r>
              </a:p>
            </p:txBody>
          </p:sp>
        </p:grpSp>
        <p:cxnSp>
          <p:nvCxnSpPr>
            <p:cNvPr id="42" name="Straight Connector 41"/>
            <p:cNvCxnSpPr/>
            <p:nvPr/>
          </p:nvCxnSpPr>
          <p:spPr>
            <a:xfrm rot="5400000">
              <a:off x="380205" y="3886200"/>
              <a:ext cx="4114800" cy="1588"/>
            </a:xfrm>
            <a:prstGeom prst="line">
              <a:avLst/>
            </a:prstGeom>
            <a:ln/>
          </p:spPr>
          <p:style>
            <a:lnRef idx="2">
              <a:schemeClr val="accent2"/>
            </a:lnRef>
            <a:fillRef idx="0">
              <a:schemeClr val="accent2"/>
            </a:fillRef>
            <a:effectRef idx="1">
              <a:schemeClr val="accent2"/>
            </a:effectRef>
            <a:fontRef idx="minor">
              <a:schemeClr val="tx1"/>
            </a:fontRef>
          </p:style>
        </p:cxnSp>
      </p:grpSp>
      <p:pic>
        <p:nvPicPr>
          <p:cNvPr id="3" name="bjClassifierImageBott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533" y="5028842"/>
            <a:ext cx="518117" cy="1816458"/>
          </a:xfrm>
          <a:prstGeom prst="rect">
            <a:avLst/>
          </a:prstGeom>
        </p:spPr>
      </p:pic>
    </p:spTree>
    <p:extLst>
      <p:ext uri="{BB962C8B-B14F-4D97-AF65-F5344CB8AC3E}">
        <p14:creationId xmlns:p14="http://schemas.microsoft.com/office/powerpoint/2010/main" val="368571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Urban Pop">
  <a:themeElements>
    <a:clrScheme name="Urban Pop">
      <a:dk1>
        <a:srgbClr val="000000"/>
      </a:dk1>
      <a:lt1>
        <a:srgbClr val="FFFFFF"/>
      </a:lt1>
      <a:dk2>
        <a:srgbClr val="282828"/>
      </a:dk2>
      <a:lt2>
        <a:srgbClr val="D4D4D4"/>
      </a:lt2>
      <a:accent1>
        <a:srgbClr val="86CE24"/>
      </a:accent1>
      <a:accent2>
        <a:srgbClr val="00A2E6"/>
      </a:accent2>
      <a:accent3>
        <a:srgbClr val="FAC810"/>
      </a:accent3>
      <a:accent4>
        <a:srgbClr val="7D8F8C"/>
      </a:accent4>
      <a:accent5>
        <a:srgbClr val="D06B20"/>
      </a:accent5>
      <a:accent6>
        <a:srgbClr val="958B8B"/>
      </a:accent6>
      <a:hlink>
        <a:srgbClr val="FF9900"/>
      </a:hlink>
      <a:folHlink>
        <a:srgbClr val="969696"/>
      </a:folHlink>
    </a:clrScheme>
    <a:fontScheme name="Urban Pop">
      <a:maj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Pop">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2700" cap="flat" cmpd="sng" algn="ctr">
          <a:solidFill>
            <a:schemeClr val="phClr"/>
          </a:solidFill>
          <a:prstDash val="solid"/>
        </a:ln>
        <a:ln w="15875"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0800" dist="38100" dir="5400000" rotWithShape="0">
              <a:srgbClr val="000000">
                <a:alpha val="58000"/>
              </a:srgbClr>
            </a:outerShdw>
          </a:effectLst>
          <a:scene3d>
            <a:camera prst="orthographicFront">
              <a:rot lat="0" lon="0" rev="0"/>
            </a:camera>
            <a:lightRig rig="flat" dir="t"/>
          </a:scene3d>
          <a:sp3d contourW="15875">
            <a:bevelT w="95250" h="127000"/>
            <a:contourClr>
              <a:schemeClr val="phClr">
                <a:shade val="30000"/>
              </a:schemeClr>
            </a:contourClr>
          </a:sp3d>
        </a:effectStyle>
      </a:effectStyleLst>
      <a:bgFillStyleLst>
        <a:solidFill>
          <a:schemeClr val="phClr"/>
        </a:solidFill>
        <a:gradFill rotWithShape="1">
          <a:gsLst>
            <a:gs pos="0">
              <a:schemeClr val="phClr">
                <a:tint val="95000"/>
                <a:shade val="100000"/>
                <a:alpha val="100000"/>
                <a:satMod val="100000"/>
                <a:lumMod val="100000"/>
              </a:schemeClr>
            </a:gs>
            <a:gs pos="9000">
              <a:schemeClr val="phClr">
                <a:tint val="90000"/>
                <a:shade val="100000"/>
                <a:alpha val="100000"/>
                <a:satMod val="100000"/>
                <a:lumMod val="100000"/>
              </a:schemeClr>
            </a:gs>
            <a:gs pos="34000">
              <a:schemeClr val="phClr">
                <a:tint val="83000"/>
                <a:shade val="100000"/>
                <a:alpha val="100000"/>
                <a:satMod val="100000"/>
                <a:lumMod val="100000"/>
              </a:schemeClr>
            </a:gs>
            <a:gs pos="62000">
              <a:schemeClr val="phClr">
                <a:tint val="85000"/>
                <a:shade val="100000"/>
                <a:alpha val="100000"/>
                <a:satMod val="100000"/>
                <a:lumMod val="100000"/>
              </a:schemeClr>
            </a:gs>
            <a:gs pos="90000">
              <a:schemeClr val="phClr">
                <a:tint val="92000"/>
                <a:shade val="100000"/>
                <a:alpha val="100000"/>
                <a:satMod val="100000"/>
                <a:lumMod val="90000"/>
              </a:schemeClr>
            </a:gs>
            <a:gs pos="100000">
              <a:schemeClr val="phClr">
                <a:tint val="85000"/>
                <a:shade val="100000"/>
                <a:alpha val="100000"/>
                <a:satMod val="100000"/>
                <a:lumMod val="100000"/>
              </a:schemeClr>
            </a:gs>
          </a:gsLst>
          <a:lin ang="5400000" scaled="1"/>
        </a:gradFill>
        <a:gradFill rotWithShape="1">
          <a:gsLst>
            <a:gs pos="0">
              <a:schemeClr val="phClr">
                <a:tint val="78000"/>
              </a:schemeClr>
            </a:gs>
            <a:gs pos="100000">
              <a:schemeClr val="phClr">
                <a:tint val="95000"/>
                <a:shade val="98000"/>
                <a:lumMod val="80000"/>
              </a:schemeClr>
            </a:gs>
          </a:gsLst>
          <a:path path="circle">
            <a:fillToRect l="50000" t="100000" r="10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jU4YTEzYS00ZGU3LTQ0NzAtYmViOS0zYmVlYzlmZTIxMmIiIG9yaWdpbj0idXNlclNlbGVjdGVkIj48ZWxlbWVudCB1aWQ9ImZmYzQ3NzRkLTJiOTItNDQ5NS1iOTI3LTdhMmQzZmViOWI1ZSIgdmFsdWU9IiIgeG1sbnM9Imh0dHA6Ly93d3cuYm9sZG9uamFtZXMuY29tLzIwMDgvMDEvc2llL2ludGVybmFsL2xhYmVsIiAvPjxlbGVtZW50IHVpZD0iNjMwM2MyMzktZmYwMC00ZmRmLTljM2YtNzQwZTNkMTkyNmIyIiB2YWx1ZT0iIiB4bWxucz0iaHR0cDovL3d3dy5ib2xkb25qYW1lcy5jb20vMjAwOC8wMS9zaWUvaW50ZXJuYWwvbGFiZWwiIC8+PGVsZW1lbnQgdWlkPSI5NDM3MTFmNy1lNjMyLTRjMmQtYTg0YS1lMjEzMjRhOGY3MmIiIHZhbHVlPSIiIHhtbG5zPSJodHRwOi8vd3d3LmJvbGRvbmphbWVzLmNvbS8yMDA4LzAxL3NpZS9pbnRlcm5hbC9sYWJlbCIgLz48L3Npc2w+PFVzZXJOYW1lPkZNXHN3YW1pdmI8L1VzZXJOYW1lPjxEYXRlVGltZT4xNC8xMi8yMDE3IDExOjAyOjMyPC9EYXRlVGltZT48TGFiZWxTdHJpbmc+SW5mb3JtYXRpb24gQ2xhc3NpZmljYXRpb246IFB1YmxpYzwvTGFiZWxTdHJpbmc+PC9pdGVtPjwvbGFiZWxIaXN0b3J5Pg==</Value>
</WrappedLabelHistory>
</file>

<file path=customXml/item2.xml><?xml version="1.0" encoding="utf-8"?>
<sisl xmlns:xsi="http://www.w3.org/2001/XMLSchema-instance" xmlns:xsd="http://www.w3.org/2001/XMLSchema" xmlns="http://www.boldonjames.com/2008/01/sie/internal/label" sislVersion="0" policy="5f58a13a-4de7-4470-beb9-3beec9fe212b" origin="userSelected">
  <element uid="ffc4774d-2b92-4495-b927-7a2d3feb9b5e" value=""/>
  <element uid="6303c239-ff00-4fdf-9c3f-740e3d1926b2" value=""/>
  <element uid="943711f7-e632-4c2d-a84a-e21324a8f72b" value=""/>
</sisl>
</file>

<file path=customXml/itemProps1.xml><?xml version="1.0" encoding="utf-8"?>
<ds:datastoreItem xmlns:ds="http://schemas.openxmlformats.org/officeDocument/2006/customXml" ds:itemID="{0EB59344-84B8-4EC7-BBD9-4868807B4C66}">
  <ds:schemaRefs>
    <ds:schemaRef ds:uri="http://www.w3.org/2001/XMLSchema"/>
    <ds:schemaRef ds:uri="http://www.boldonjames.com/2016/02/Classifier/internal/wrappedLabelHistory"/>
  </ds:schemaRefs>
</ds:datastoreItem>
</file>

<file path=customXml/itemProps2.xml><?xml version="1.0" encoding="utf-8"?>
<ds:datastoreItem xmlns:ds="http://schemas.openxmlformats.org/officeDocument/2006/customXml" ds:itemID="{51CDFA2C-F394-4268-ACBF-A4480C784E91}">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TC101859862[[fn=Urban Pop]]</Template>
  <TotalTime>467</TotalTime>
  <Words>3650</Words>
  <Application>Microsoft Office PowerPoint</Application>
  <PresentationFormat>On-screen Show (4:3)</PresentationFormat>
  <Paragraphs>1025</Paragraphs>
  <Slides>104</Slides>
  <Notes>104</Notes>
  <HiddenSlides>0</HiddenSlides>
  <MMClips>0</MMClips>
  <ScaleCrop>false</ScaleCrop>
  <HeadingPairs>
    <vt:vector size="4" baseType="variant">
      <vt:variant>
        <vt:lpstr>Theme</vt:lpstr>
      </vt:variant>
      <vt:variant>
        <vt:i4>1</vt:i4>
      </vt:variant>
      <vt:variant>
        <vt:lpstr>Slide Titles</vt:lpstr>
      </vt:variant>
      <vt:variant>
        <vt:i4>104</vt:i4>
      </vt:variant>
    </vt:vector>
  </HeadingPairs>
  <TitlesOfParts>
    <vt:vector size="105" baseType="lpstr">
      <vt:lpstr>Urban Pop</vt:lpstr>
      <vt:lpstr>What is bad code</vt:lpstr>
      <vt:lpstr>S.O.L.I.D. Principles</vt:lpstr>
      <vt:lpstr>Working on a email sender app, journey before and after</vt:lpstr>
      <vt:lpstr> The Single Responsibility Principle  </vt:lpstr>
      <vt:lpstr>SRP: The Single Responsibility Principle </vt:lpstr>
      <vt:lpstr>PowerPoint Presentation</vt:lpstr>
      <vt:lpstr>Cohesion and Coupling </vt:lpstr>
      <vt:lpstr>Responsibilities are Axes of Change </vt:lpstr>
      <vt:lpstr>PowerPoint Presentation</vt:lpstr>
      <vt:lpstr>What is a Responsibility? </vt:lpstr>
      <vt:lpstr>SRP: Single Responsibility</vt:lpstr>
      <vt:lpstr>PowerPoint Presentation</vt:lpstr>
      <vt:lpstr>PowerPoint Presentation</vt:lpstr>
      <vt:lpstr>A High Level View of our rest service</vt:lpstr>
      <vt:lpstr>Responsiblities holded by Repository Implementer</vt:lpstr>
      <vt:lpstr>Architecture post applying single responsibility principle</vt:lpstr>
      <vt:lpstr>Summary </vt:lpstr>
      <vt:lpstr> The Open / Closed Principle    </vt:lpstr>
      <vt:lpstr>PowerPoint Presentation</vt:lpstr>
      <vt:lpstr>OCP: The Open/Closed Principle  </vt:lpstr>
      <vt:lpstr>The Open / Closed Principle </vt:lpstr>
      <vt:lpstr>Change behavior without changing code? </vt:lpstr>
      <vt:lpstr>The Problem </vt:lpstr>
      <vt:lpstr>Three Approaches to Achieve OCP </vt:lpstr>
      <vt:lpstr>When do we apply OCP? </vt:lpstr>
      <vt:lpstr>Summary </vt:lpstr>
      <vt:lpstr> The Liskov Substitution Principle</vt:lpstr>
      <vt:lpstr>LSP: The Liskov Substitution Principle</vt:lpstr>
      <vt:lpstr>PowerPoint Presentation</vt:lpstr>
      <vt:lpstr>Substitutability</vt:lpstr>
      <vt:lpstr>Inheritance and the IS-A Relationship</vt:lpstr>
      <vt:lpstr>LSP: Liskov Substitution Principle</vt:lpstr>
      <vt:lpstr>LSP: Liskov Substitution Principle</vt:lpstr>
      <vt:lpstr>Invariants</vt:lpstr>
      <vt:lpstr>The Problem</vt:lpstr>
      <vt:lpstr>LSP Violation “Smells”</vt:lpstr>
      <vt:lpstr>LSP Violation “Smells”</vt:lpstr>
      <vt:lpstr>When do we fix LSP?</vt:lpstr>
      <vt:lpstr>LSP Tips</vt:lpstr>
      <vt:lpstr>Summary</vt:lpstr>
      <vt:lpstr> The Interface Segregation Principle </vt:lpstr>
      <vt:lpstr>ISP: The Interface Segregation Principle </vt:lpstr>
      <vt:lpstr>PowerPoint Presentation</vt:lpstr>
      <vt:lpstr>What’s an Interface? </vt:lpstr>
      <vt:lpstr>ISP: Interface Segregation Principle</vt:lpstr>
      <vt:lpstr>PowerPoint Presentation</vt:lpstr>
      <vt:lpstr>ISP: Interface Segregation Principle</vt:lpstr>
      <vt:lpstr>The Problem </vt:lpstr>
      <vt:lpstr>The Problem </vt:lpstr>
      <vt:lpstr>ISP Smells </vt:lpstr>
      <vt:lpstr>ISP Smells </vt:lpstr>
      <vt:lpstr>When do we fix ISP? </vt:lpstr>
      <vt:lpstr>ISP Tips </vt:lpstr>
      <vt:lpstr>Summary </vt:lpstr>
      <vt:lpstr> The Dependency Inversion Principle</vt:lpstr>
      <vt:lpstr>DIP: Dependency Inversion Principle</vt:lpstr>
      <vt:lpstr>DIP: The Dependency Inversion Principle </vt:lpstr>
      <vt:lpstr>PowerPoint Presentation</vt:lpstr>
      <vt:lpstr>PowerPoint Presentation</vt:lpstr>
      <vt:lpstr>DIP: Dependency Inversion Principle</vt:lpstr>
      <vt:lpstr>PowerPoint Presentation</vt:lpstr>
      <vt:lpstr>DIP: Dependency Inversion Principle</vt:lpstr>
      <vt:lpstr>DIP: Dependency Inversion Principle</vt:lpstr>
      <vt:lpstr>What are dependencies? </vt:lpstr>
      <vt:lpstr>Traditional Programming and Dependencies </vt:lpstr>
      <vt:lpstr>Class Dependencies: Be Honest! </vt:lpstr>
      <vt:lpstr>Classes Should Declare What They Need </vt:lpstr>
      <vt:lpstr>The Problem </vt:lpstr>
      <vt:lpstr>Dependency Injection </vt:lpstr>
      <vt:lpstr>Constructor Injection </vt:lpstr>
      <vt:lpstr>Property Injection </vt:lpstr>
      <vt:lpstr>Parameter Injection </vt:lpstr>
      <vt:lpstr>Refactoring </vt:lpstr>
      <vt:lpstr>DIP Smells </vt:lpstr>
      <vt:lpstr>DIP Smells </vt:lpstr>
      <vt:lpstr>Where do we instantiate objects? </vt:lpstr>
      <vt:lpstr>IoC Containers </vt:lpstr>
      <vt:lpstr>Summary </vt:lpstr>
      <vt:lpstr>Traditional (Naïve) Layered Architecture </vt:lpstr>
      <vt:lpstr>Inverted Architecture </vt:lpstr>
      <vt:lpstr>The Problem </vt:lpstr>
      <vt:lpstr>Dependency Injection </vt:lpstr>
      <vt:lpstr>Summary </vt:lpstr>
      <vt:lpstr>PowerPoint Presentation</vt:lpstr>
      <vt:lpstr>Don’t Repeat Yourself </vt:lpstr>
      <vt:lpstr>Analysis </vt:lpstr>
      <vt:lpstr>Magic Strings / Values </vt:lpstr>
      <vt:lpstr>Duplicate Logic in Multiple Locations </vt:lpstr>
      <vt:lpstr>Repeated if-then Logic </vt:lpstr>
      <vt:lpstr>Conditional Instead of Polymorphism </vt:lpstr>
      <vt:lpstr>Summary </vt:lpstr>
      <vt:lpstr>Static Methods </vt:lpstr>
      <vt:lpstr>Summary </vt:lpstr>
      <vt:lpstr>Repeated Execution Patterns </vt:lpstr>
      <vt:lpstr>Duplicate, Copy Pasted Code </vt:lpstr>
      <vt:lpstr>Consider Code Generation </vt:lpstr>
      <vt:lpstr>Repetition in Process </vt:lpstr>
      <vt:lpstr>Summary </vt:lpstr>
      <vt:lpstr>S.O.L.I.D. Conversion Summary</vt:lpstr>
      <vt:lpstr>S.O.L.I.D. -&gt; OO Principles</vt:lpstr>
      <vt:lpstr>S.O.L.I.D. -&gt; OO Principles</vt:lpstr>
      <vt:lpstr>S.O.L.I.D. -&gt; OO Principles</vt:lpstr>
      <vt:lpstr>Questions?</vt:lpstr>
      <vt:lpstr>Thank You!</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adnan.masood</dc:creator>
  <cp:lastModifiedBy>Swami, Vedant, M&amp;IB</cp:lastModifiedBy>
  <cp:revision>50</cp:revision>
  <dcterms:created xsi:type="dcterms:W3CDTF">2012-12-11T19:02:07Z</dcterms:created>
  <dcterms:modified xsi:type="dcterms:W3CDTF">2017-12-15T03:55:34Z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6350215c-3d19-4c4e-aa3a-79d3daf0918b</vt:lpwstr>
  </property>
  <property fmtid="{D5CDD505-2E9C-101B-9397-08002B2CF9AE}" pid="3" name="bjSaver">
    <vt:lpwstr>B4mCOkALYI76wsnNszIR4414Mn1dSkz9</vt:lpwstr>
  </property>
  <property fmtid="{D5CDD505-2E9C-101B-9397-08002B2CF9AE}" pid="4" name="bjDocumentLabelXML">
    <vt:lpwstr>&lt;?xml version="1.0" encoding="us-ascii"?&gt;&lt;sisl xmlns:xsi="http://www.w3.org/2001/XMLSchema-instance" xmlns:xsd="http://www.w3.org/2001/XMLSchema" sislVersion="0" policy="5f58a13a-4de7-4470-beb9-3beec9fe212b" origin="userSelected" xmlns="http://www.boldonj</vt:lpwstr>
  </property>
  <property fmtid="{D5CDD505-2E9C-101B-9397-08002B2CF9AE}" pid="5" name="bjDocumentLabelXML-0">
    <vt:lpwstr>ames.com/2008/01/sie/internal/label"&gt;&lt;element uid="ffc4774d-2b92-4495-b927-7a2d3feb9b5e" value="" /&gt;&lt;element uid="6303c239-ff00-4fdf-9c3f-740e3d1926b2" value="" /&gt;&lt;element uid="943711f7-e632-4c2d-a84a-e21324a8f72b" value="" /&gt;&lt;/sisl&gt;</vt:lpwstr>
  </property>
  <property fmtid="{D5CDD505-2E9C-101B-9397-08002B2CF9AE}" pid="6" name="bjDocumentSecurityLabel">
    <vt:lpwstr>Information Classification: Public</vt:lpwstr>
  </property>
  <property fmtid="{D5CDD505-2E9C-101B-9397-08002B2CF9AE}" pid="7" name="X-124e4765-2f88-4c1f-a8f1-31b28df5d5fe:">
    <vt:lpwstr>Public</vt:lpwstr>
  </property>
  <property fmtid="{D5CDD505-2E9C-101B-9397-08002B2CF9AE}" pid="8" name="bjLabelHistoryID">
    <vt:lpwstr>{0EB59344-84B8-4EC7-BBD9-4868807B4C66}</vt:lpwstr>
  </property>
  <property fmtid="{D5CDD505-2E9C-101B-9397-08002B2CF9AE}" pid="9" name="_AdHocReviewCycleID">
    <vt:i4>-202060288</vt:i4>
  </property>
  <property fmtid="{D5CDD505-2E9C-101B-9397-08002B2CF9AE}" pid="10" name="_NewReviewCycle">
    <vt:lpwstr/>
  </property>
  <property fmtid="{D5CDD505-2E9C-101B-9397-08002B2CF9AE}" pid="11" name="_EmailSubject">
    <vt:lpwstr>Design principles ppt</vt:lpwstr>
  </property>
  <property fmtid="{D5CDD505-2E9C-101B-9397-08002B2CF9AE}" pid="12" name="_AuthorEmail">
    <vt:lpwstr>VEDANT.SWAMI@natwestmarkets.com</vt:lpwstr>
  </property>
  <property fmtid="{D5CDD505-2E9C-101B-9397-08002B2CF9AE}" pid="13" name="_AuthorEmailDisplayName">
    <vt:lpwstr>SWAMI, VEDANT (Technology, NatWest Markets)</vt:lpwstr>
  </property>
</Properties>
</file>